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79" r:id="rId3"/>
    <p:sldId id="278" r:id="rId4"/>
    <p:sldId id="259" r:id="rId5"/>
    <p:sldId id="257" r:id="rId6"/>
    <p:sldId id="261" r:id="rId7"/>
    <p:sldId id="280" r:id="rId8"/>
    <p:sldId id="263" r:id="rId9"/>
    <p:sldId id="281" r:id="rId10"/>
    <p:sldId id="282" r:id="rId11"/>
    <p:sldId id="283" r:id="rId12"/>
    <p:sldId id="284" r:id="rId13"/>
    <p:sldId id="285" r:id="rId14"/>
    <p:sldId id="264" r:id="rId15"/>
    <p:sldId id="286" r:id="rId16"/>
    <p:sldId id="266" r:id="rId17"/>
    <p:sldId id="268" r:id="rId18"/>
    <p:sldId id="267" r:id="rId19"/>
    <p:sldId id="288" r:id="rId20"/>
    <p:sldId id="289" r:id="rId21"/>
    <p:sldId id="290" r:id="rId22"/>
    <p:sldId id="295" r:id="rId23"/>
    <p:sldId id="269" r:id="rId24"/>
    <p:sldId id="291" r:id="rId25"/>
    <p:sldId id="292" r:id="rId26"/>
    <p:sldId id="270" r:id="rId27"/>
    <p:sldId id="271" r:id="rId28"/>
    <p:sldId id="293" r:id="rId29"/>
    <p:sldId id="294" r:id="rId30"/>
    <p:sldId id="272" r:id="rId31"/>
    <p:sldId id="274" r:id="rId32"/>
    <p:sldId id="296" r:id="rId33"/>
    <p:sldId id="300" r:id="rId3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ja\Documents\HR.3.1.15\novi%20preddiplomski%20programi\ects%20RAZLIKA%20md-idto-t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vi-VN" sz="1200"/>
              <a:t>MD i IDTO uspoređeni sa B.A. modnim i modno tehnološkim studijima</a:t>
            </a:r>
          </a:p>
        </c:rich>
      </c:tx>
      <c:layout>
        <c:manualLayout>
          <c:xMode val="edge"/>
          <c:yMode val="edge"/>
          <c:x val="0.19598573218386989"/>
          <c:y val="4.7105000053575243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26892224260539"/>
          <c:y val="2.3659295308651341E-2"/>
          <c:w val="0.54151718011458527"/>
          <c:h val="0.474277078969545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MD PRIJEDLOG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CRTANJE I MOD. ILUSTR.</c:v>
                </c:pt>
                <c:pt idx="1">
                  <c:v>KREIRANJE ODJ. ILI TEKST.</c:v>
                </c:pt>
                <c:pt idx="2">
                  <c:v>KONST. I TEH. ODJEĆE</c:v>
                </c:pt>
                <c:pt idx="3">
                  <c:v>TEKSTIL (VLAK.,PRED., TKANJE, PLET., TISAK, BOJAD.,NJEGA)</c:v>
                </c:pt>
                <c:pt idx="4">
                  <c:v>TEORIJA UMJ., DIZ. KULT. I VIZUALN.</c:v>
                </c:pt>
                <c:pt idx="5">
                  <c:v>POVIJEST I SUVREMENA MODA</c:v>
                </c:pt>
                <c:pt idx="6">
                  <c:v>EKONOMIJA</c:v>
                </c:pt>
                <c:pt idx="7">
                  <c:v> INFORM. I RAČUNALNO OBLIK.</c:v>
                </c:pt>
                <c:pt idx="8">
                  <c:v>KOMUNIKACIJA I PREZENTACIJA</c:v>
                </c:pt>
                <c:pt idx="9">
                  <c:v>MAT., KEM., FIZIKA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31</c:v>
                </c:pt>
                <c:pt idx="1">
                  <c:v>42</c:v>
                </c:pt>
                <c:pt idx="2">
                  <c:v>20</c:v>
                </c:pt>
                <c:pt idx="3">
                  <c:v>16</c:v>
                </c:pt>
                <c:pt idx="4">
                  <c:v>24</c:v>
                </c:pt>
                <c:pt idx="5">
                  <c:v>15</c:v>
                </c:pt>
                <c:pt idx="6">
                  <c:v>4</c:v>
                </c:pt>
                <c:pt idx="7">
                  <c:v>12</c:v>
                </c:pt>
                <c:pt idx="8">
                  <c:v>16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IDTO PRIJEDLOG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CRTANJE I MOD. ILUSTR.</c:v>
                </c:pt>
                <c:pt idx="1">
                  <c:v>KREIRANJE ODJ. ILI TEKST.</c:v>
                </c:pt>
                <c:pt idx="2">
                  <c:v>KONST. I TEH. ODJEĆE</c:v>
                </c:pt>
                <c:pt idx="3">
                  <c:v>TEKSTIL (VLAK.,PRED., TKANJE, PLET., TISAK, BOJAD.,NJEGA)</c:v>
                </c:pt>
                <c:pt idx="4">
                  <c:v>TEORIJA UMJ., DIZ. KULT. I VIZUALN.</c:v>
                </c:pt>
                <c:pt idx="5">
                  <c:v>POVIJEST I SUVREMENA MODA</c:v>
                </c:pt>
                <c:pt idx="6">
                  <c:v>EKONOMIJA</c:v>
                </c:pt>
                <c:pt idx="7">
                  <c:v> INFORM. I RAČUNALNO OBLIK.</c:v>
                </c:pt>
                <c:pt idx="8">
                  <c:v>KOMUNIKACIJA I PREZENTACIJA</c:v>
                </c:pt>
                <c:pt idx="9">
                  <c:v>MAT., KEM., FIZIKA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</c:v>
                </c:pt>
                <c:pt idx="1">
                  <c:v>35</c:v>
                </c:pt>
                <c:pt idx="2">
                  <c:v>20</c:v>
                </c:pt>
                <c:pt idx="3">
                  <c:v>42</c:v>
                </c:pt>
                <c:pt idx="4">
                  <c:v>19</c:v>
                </c:pt>
                <c:pt idx="5">
                  <c:v>8</c:v>
                </c:pt>
                <c:pt idx="6">
                  <c:v>6</c:v>
                </c:pt>
                <c:pt idx="7">
                  <c:v>10</c:v>
                </c:pt>
                <c:pt idx="8">
                  <c:v>10</c:v>
                </c:pt>
                <c:pt idx="9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Regents Fashion Design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CRTANJE I MOD. ILUSTR.</c:v>
                </c:pt>
                <c:pt idx="1">
                  <c:v>KREIRANJE ODJ. ILI TEKST.</c:v>
                </c:pt>
                <c:pt idx="2">
                  <c:v>KONST. I TEH. ODJEĆE</c:v>
                </c:pt>
                <c:pt idx="3">
                  <c:v>TEKSTIL (VLAK.,PRED., TKANJE, PLET., TISAK, BOJAD.,NJEGA)</c:v>
                </c:pt>
                <c:pt idx="4">
                  <c:v>TEORIJA UMJ., DIZ. KULT. I VIZUALN.</c:v>
                </c:pt>
                <c:pt idx="5">
                  <c:v>POVIJEST I SUVREMENA MODA</c:v>
                </c:pt>
                <c:pt idx="6">
                  <c:v>EKONOMIJA</c:v>
                </c:pt>
                <c:pt idx="7">
                  <c:v> INFORM. I RAČUNALNO OBLIK.</c:v>
                </c:pt>
                <c:pt idx="8">
                  <c:v>KOMUNIKACIJA I PREZENTACIJA</c:v>
                </c:pt>
                <c:pt idx="9">
                  <c:v>MAT., KEM., FIZIKA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</c:v>
                </c:pt>
                <c:pt idx="1">
                  <c:v>60</c:v>
                </c:pt>
                <c:pt idx="2">
                  <c:v>20</c:v>
                </c:pt>
                <c:pt idx="3">
                  <c:v>10</c:v>
                </c:pt>
                <c:pt idx="4">
                  <c:v>15</c:v>
                </c:pt>
                <c:pt idx="5">
                  <c:v>10</c:v>
                </c:pt>
                <c:pt idx="6">
                  <c:v>10</c:v>
                </c:pt>
                <c:pt idx="7">
                  <c:v>5</c:v>
                </c:pt>
                <c:pt idx="8">
                  <c:v>30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Oblikovanje tekstila i odjeće - Ljubljana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CRTANJE I MOD. ILUSTR.</c:v>
                </c:pt>
                <c:pt idx="1">
                  <c:v>KREIRANJE ODJ. ILI TEKST.</c:v>
                </c:pt>
                <c:pt idx="2">
                  <c:v>KONST. I TEH. ODJEĆE</c:v>
                </c:pt>
                <c:pt idx="3">
                  <c:v>TEKSTIL (VLAK.,PRED., TKANJE, PLET., TISAK, BOJAD.,NJEGA)</c:v>
                </c:pt>
                <c:pt idx="4">
                  <c:v>TEORIJA UMJ., DIZ. KULT. I VIZUALN.</c:v>
                </c:pt>
                <c:pt idx="5">
                  <c:v>POVIJEST I SUVREMENA MODA</c:v>
                </c:pt>
                <c:pt idx="6">
                  <c:v>EKONOMIJA</c:v>
                </c:pt>
                <c:pt idx="7">
                  <c:v> INFORM. I RAČUNALNO OBLIK.</c:v>
                </c:pt>
                <c:pt idx="8">
                  <c:v>KOMUNIKACIJA I PREZENTACIJA</c:v>
                </c:pt>
                <c:pt idx="9">
                  <c:v>MAT., KEM., FIZIKA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12</c:v>
                </c:pt>
                <c:pt idx="1">
                  <c:v>54</c:v>
                </c:pt>
                <c:pt idx="2">
                  <c:v>12</c:v>
                </c:pt>
                <c:pt idx="3">
                  <c:v>28</c:v>
                </c:pt>
                <c:pt idx="4">
                  <c:v>8</c:v>
                </c:pt>
                <c:pt idx="5">
                  <c:v>4</c:v>
                </c:pt>
                <c:pt idx="6">
                  <c:v>4</c:v>
                </c:pt>
                <c:pt idx="7">
                  <c:v>12</c:v>
                </c:pt>
                <c:pt idx="8">
                  <c:v>16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Studij dizajna pri  arhit. ZG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CRTANJE I MOD. ILUSTR.</c:v>
                </c:pt>
                <c:pt idx="1">
                  <c:v>KREIRANJE ODJ. ILI TEKST.</c:v>
                </c:pt>
                <c:pt idx="2">
                  <c:v>KONST. I TEH. ODJEĆE</c:v>
                </c:pt>
                <c:pt idx="3">
                  <c:v>TEKSTIL (VLAK.,PRED., TKANJE, PLET., TISAK, BOJAD.,NJEGA)</c:v>
                </c:pt>
                <c:pt idx="4">
                  <c:v>TEORIJA UMJ., DIZ. KULT. I VIZUALN.</c:v>
                </c:pt>
                <c:pt idx="5">
                  <c:v>POVIJEST I SUVREMENA MODA</c:v>
                </c:pt>
                <c:pt idx="6">
                  <c:v>EKONOMIJA</c:v>
                </c:pt>
                <c:pt idx="7">
                  <c:v> INFORM. I RAČUNALNO OBLIK.</c:v>
                </c:pt>
                <c:pt idx="8">
                  <c:v>KOMUNIKACIJA I PREZENTACIJA</c:v>
                </c:pt>
                <c:pt idx="9">
                  <c:v>MAT., KEM., FIZIKA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13.5</c:v>
                </c:pt>
                <c:pt idx="1">
                  <c:v>30</c:v>
                </c:pt>
                <c:pt idx="3">
                  <c:v>45</c:v>
                </c:pt>
                <c:pt idx="4">
                  <c:v>23.5</c:v>
                </c:pt>
                <c:pt idx="5">
                  <c:v>8</c:v>
                </c:pt>
                <c:pt idx="6">
                  <c:v>4.5</c:v>
                </c:pt>
                <c:pt idx="7">
                  <c:v>5.5</c:v>
                </c:pt>
                <c:pt idx="8">
                  <c:v>21.5</c:v>
                </c:pt>
                <c:pt idx="9">
                  <c:v>13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Fashion Design - London College of Fashion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CRTANJE I MOD. ILUSTR.</c:v>
                </c:pt>
                <c:pt idx="1">
                  <c:v>KREIRANJE ODJ. ILI TEKST.</c:v>
                </c:pt>
                <c:pt idx="2">
                  <c:v>KONST. I TEH. ODJEĆE</c:v>
                </c:pt>
                <c:pt idx="3">
                  <c:v>TEKSTIL (VLAK.,PRED., TKANJE, PLET., TISAK, BOJAD.,NJEGA)</c:v>
                </c:pt>
                <c:pt idx="4">
                  <c:v>TEORIJA UMJ., DIZ. KULT. I VIZUALN.</c:v>
                </c:pt>
                <c:pt idx="5">
                  <c:v>POVIJEST I SUVREMENA MODA</c:v>
                </c:pt>
                <c:pt idx="6">
                  <c:v>EKONOMIJA</c:v>
                </c:pt>
                <c:pt idx="7">
                  <c:v> INFORM. I RAČUNALNO OBLIK.</c:v>
                </c:pt>
                <c:pt idx="8">
                  <c:v>KOMUNIKACIJA I PREZENTACIJA</c:v>
                </c:pt>
                <c:pt idx="9">
                  <c:v>MAT., KEM., FIZIKA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1">
                  <c:v>75</c:v>
                </c:pt>
                <c:pt idx="2">
                  <c:v>30</c:v>
                </c:pt>
                <c:pt idx="3">
                  <c:v>30</c:v>
                </c:pt>
                <c:pt idx="4">
                  <c:v>10</c:v>
                </c:pt>
                <c:pt idx="5">
                  <c:v>10</c:v>
                </c:pt>
                <c:pt idx="8">
                  <c:v>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Fashion Design Technology-London College of Fashion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CRTANJE I MOD. ILUSTR.</c:v>
                </c:pt>
                <c:pt idx="1">
                  <c:v>KREIRANJE ODJ. ILI TEKST.</c:v>
                </c:pt>
                <c:pt idx="2">
                  <c:v>KONST. I TEH. ODJEĆE</c:v>
                </c:pt>
                <c:pt idx="3">
                  <c:v>TEKSTIL (VLAK.,PRED., TKANJE, PLET., TISAK, BOJAD.,NJEGA)</c:v>
                </c:pt>
                <c:pt idx="4">
                  <c:v>TEORIJA UMJ., DIZ. KULT. I VIZUALN.</c:v>
                </c:pt>
                <c:pt idx="5">
                  <c:v>POVIJEST I SUVREMENA MODA</c:v>
                </c:pt>
                <c:pt idx="6">
                  <c:v>EKONOMIJA</c:v>
                </c:pt>
                <c:pt idx="7">
                  <c:v> INFORM. I RAČUNALNO OBLIK.</c:v>
                </c:pt>
                <c:pt idx="8">
                  <c:v>KOMUNIKACIJA I PREZENTACIJA</c:v>
                </c:pt>
                <c:pt idx="9">
                  <c:v>MAT., KEM., FIZIKA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1">
                  <c:v>20</c:v>
                </c:pt>
                <c:pt idx="2">
                  <c:v>70</c:v>
                </c:pt>
                <c:pt idx="3">
                  <c:v>30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Bachelor of Fashion (Design) Royal Melbourne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CRTANJE I MOD. ILUSTR.</c:v>
                </c:pt>
                <c:pt idx="1">
                  <c:v>KREIRANJE ODJ. ILI TEKST.</c:v>
                </c:pt>
                <c:pt idx="2">
                  <c:v>KONST. I TEH. ODJEĆE</c:v>
                </c:pt>
                <c:pt idx="3">
                  <c:v>TEKSTIL (VLAK.,PRED., TKANJE, PLET., TISAK, BOJAD.,NJEGA)</c:v>
                </c:pt>
                <c:pt idx="4">
                  <c:v>TEORIJA UMJ., DIZ. KULT. I VIZUALN.</c:v>
                </c:pt>
                <c:pt idx="5">
                  <c:v>POVIJEST I SUVREMENA MODA</c:v>
                </c:pt>
                <c:pt idx="6">
                  <c:v>EKONOMIJA</c:v>
                </c:pt>
                <c:pt idx="7">
                  <c:v> INFORM. I RAČUNALNO OBLIK.</c:v>
                </c:pt>
                <c:pt idx="8">
                  <c:v>KOMUNIKACIJA I PREZENTACIJA</c:v>
                </c:pt>
                <c:pt idx="9">
                  <c:v>MAT., KEM., FIZIKA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1">
                  <c:v>42</c:v>
                </c:pt>
                <c:pt idx="2">
                  <c:v>42</c:v>
                </c:pt>
                <c:pt idx="3">
                  <c:v>18</c:v>
                </c:pt>
                <c:pt idx="4">
                  <c:v>6</c:v>
                </c:pt>
                <c:pt idx="5">
                  <c:v>6</c:v>
                </c:pt>
                <c:pt idx="6">
                  <c:v>12</c:v>
                </c:pt>
                <c:pt idx="7">
                  <c:v>6</c:v>
                </c:pt>
                <c:pt idx="8">
                  <c:v>12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Bachelor of Fashion (Design Technology) Royal Melbourne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CRTANJE I MOD. ILUSTR.</c:v>
                </c:pt>
                <c:pt idx="1">
                  <c:v>KREIRANJE ODJ. ILI TEKST.</c:v>
                </c:pt>
                <c:pt idx="2">
                  <c:v>KONST. I TEH. ODJEĆE</c:v>
                </c:pt>
                <c:pt idx="3">
                  <c:v>TEKSTIL (VLAK.,PRED., TKANJE, PLET., TISAK, BOJAD.,NJEGA)</c:v>
                </c:pt>
                <c:pt idx="4">
                  <c:v>TEORIJA UMJ., DIZ. KULT. I VIZUALN.</c:v>
                </c:pt>
                <c:pt idx="5">
                  <c:v>POVIJEST I SUVREMENA MODA</c:v>
                </c:pt>
                <c:pt idx="6">
                  <c:v>EKONOMIJA</c:v>
                </c:pt>
                <c:pt idx="7">
                  <c:v> INFORM. I RAČUNALNO OBLIK.</c:v>
                </c:pt>
                <c:pt idx="8">
                  <c:v>KOMUNIKACIJA I PREZENTACIJA</c:v>
                </c:pt>
                <c:pt idx="9">
                  <c:v>MAT., KEM., FIZIKA</c:v>
                </c:pt>
              </c:strCache>
            </c:strRef>
          </c:cat>
          <c:val>
            <c:numRef>
              <c:f>Sheet1!$J$2:$J$11</c:f>
              <c:numCache>
                <c:formatCode>General</c:formatCode>
                <c:ptCount val="10"/>
                <c:pt idx="0">
                  <c:v>6</c:v>
                </c:pt>
                <c:pt idx="1">
                  <c:v>30</c:v>
                </c:pt>
                <c:pt idx="2">
                  <c:v>32</c:v>
                </c:pt>
                <c:pt idx="3">
                  <c:v>54</c:v>
                </c:pt>
                <c:pt idx="5">
                  <c:v>6</c:v>
                </c:pt>
                <c:pt idx="6">
                  <c:v>12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943104"/>
        <c:axId val="94944640"/>
        <c:axId val="0"/>
      </c:bar3DChart>
      <c:catAx>
        <c:axId val="9494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94944640"/>
        <c:crosses val="autoZero"/>
        <c:auto val="1"/>
        <c:lblAlgn val="ctr"/>
        <c:lblOffset val="100"/>
        <c:noMultiLvlLbl val="0"/>
      </c:catAx>
      <c:valAx>
        <c:axId val="9494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943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C6A61DA-2207-4C57-9C9F-E2CB17CB3F68}" type="datetimeFigureOut">
              <a:rPr lang="hr-HR" smtClean="0"/>
              <a:t>15.9.2016.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796AF51-1E29-487C-A336-83AB790293A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352928" cy="1752600"/>
          </a:xfrm>
        </p:spPr>
        <p:txBody>
          <a:bodyPr>
            <a:noAutofit/>
          </a:bodyPr>
          <a:lstStyle/>
          <a:p>
            <a:r>
              <a:rPr lang="hr-HR" sz="1600" dirty="0" smtClean="0"/>
              <a:t>Završna konferencija projekta</a:t>
            </a:r>
          </a:p>
          <a:p>
            <a:r>
              <a:rPr lang="hr-HR" sz="1600" dirty="0" smtClean="0"/>
              <a:t>16. 9. 2016.</a:t>
            </a:r>
          </a:p>
          <a:p>
            <a:endParaRPr lang="hr-HR" sz="1600" dirty="0"/>
          </a:p>
          <a:p>
            <a:r>
              <a:rPr lang="hr-HR" sz="1600" dirty="0" smtClean="0"/>
              <a:t>Sveučilište </a:t>
            </a:r>
            <a:r>
              <a:rPr lang="hr-HR" sz="1600" dirty="0"/>
              <a:t>u Zagrebu Tekstilno-tehnološki fakultet, Prilaz baruna Filipovića 28a, Zagreb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2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900018"/>
          </a:xfrm>
        </p:spPr>
        <p:txBody>
          <a:bodyPr>
            <a:normAutofit/>
          </a:bodyPr>
          <a:lstStyle/>
          <a:p>
            <a:pPr algn="l"/>
            <a:r>
              <a:rPr lang="hr-HR" sz="1600" dirty="0" smtClean="0"/>
              <a:t>2.11.2015. radionica grupiranja podataka ključni poslovi</a:t>
            </a:r>
            <a:br>
              <a:rPr lang="hr-HR" sz="1600" dirty="0" smtClean="0"/>
            </a:br>
            <a:r>
              <a:rPr lang="hr-HR" sz="1600" dirty="0" smtClean="0"/>
              <a:t>9.11.2015. radionica grupiranja podataka kompetencije</a:t>
            </a:r>
            <a:br>
              <a:rPr lang="hr-HR" sz="1600" dirty="0" smtClean="0"/>
            </a:br>
            <a:r>
              <a:rPr lang="hr-HR" sz="1600" dirty="0" smtClean="0"/>
              <a:t>Vođenje radionica: Svjetlana Veseli</a:t>
            </a:r>
            <a:endParaRPr lang="hr-HR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2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Čišćenje podataka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Obrada podataka, </a:t>
            </a:r>
            <a:r>
              <a:rPr lang="hr-HR" dirty="0"/>
              <a:t>prikaz učestalosti i postotaka pojedinih odgovora </a:t>
            </a:r>
            <a:endParaRPr lang="hr-H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Grupiranje </a:t>
            </a:r>
            <a:r>
              <a:rPr lang="hr-HR" dirty="0"/>
              <a:t>pojedinih odgovora </a:t>
            </a:r>
            <a:r>
              <a:rPr lang="hr-HR" dirty="0" smtClean="0"/>
              <a:t>poslodavaca </a:t>
            </a:r>
            <a:r>
              <a:rPr lang="hr-HR" dirty="0"/>
              <a:t>koji upozoravaju na sadržajno isti ili sličan posao </a:t>
            </a:r>
            <a:r>
              <a:rPr lang="hr-HR" dirty="0" smtClean="0"/>
              <a:t>ili kompetenciju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N</a:t>
            </a:r>
            <a:r>
              <a:rPr lang="hr-HR" dirty="0" smtClean="0"/>
              <a:t>avodima </a:t>
            </a:r>
            <a:r>
              <a:rPr lang="hr-HR" dirty="0"/>
              <a:t>koji upućuju na sadržajno sličan ili isti posao pridajemo isti broj (kod) </a:t>
            </a:r>
            <a:endParaRPr lang="hr-H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Nakon završenog postupka grupiranja slijedi imenovanje grupa ključnih poslova s istom kodom na način da naziv </a:t>
            </a:r>
            <a:r>
              <a:rPr lang="hr-HR" dirty="0" smtClean="0"/>
              <a:t>grupe </a:t>
            </a:r>
            <a:r>
              <a:rPr lang="hr-HR" dirty="0"/>
              <a:t>odražava ključne </a:t>
            </a:r>
            <a:r>
              <a:rPr lang="hr-HR" dirty="0" smtClean="0"/>
              <a:t>poslove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Pri oblikovanju naziva treba slijediti pravilo korištenja glagolskih imenica (</a:t>
            </a:r>
            <a:r>
              <a:rPr lang="hr-HR" dirty="0" smtClean="0"/>
              <a:t>primjerice </a:t>
            </a:r>
            <a:r>
              <a:rPr lang="hr-HR" dirty="0"/>
              <a:t>spajanje, </a:t>
            </a:r>
            <a:r>
              <a:rPr lang="hr-HR" dirty="0" smtClean="0"/>
              <a:t>organiziranje </a:t>
            </a:r>
            <a:r>
              <a:rPr lang="hr-HR" dirty="0"/>
              <a:t>i slično). </a:t>
            </a:r>
            <a:endParaRPr lang="hr-H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Isti </a:t>
            </a:r>
            <a:r>
              <a:rPr lang="it-IT" dirty="0" err="1"/>
              <a:t>postupak</a:t>
            </a:r>
            <a:r>
              <a:rPr lang="it-IT" dirty="0"/>
              <a:t> </a:t>
            </a:r>
            <a:r>
              <a:rPr lang="it-IT" dirty="0" err="1"/>
              <a:t>provodi</a:t>
            </a:r>
            <a:r>
              <a:rPr lang="it-IT" dirty="0"/>
              <a:t> se i </a:t>
            </a:r>
            <a:r>
              <a:rPr lang="it-IT" dirty="0" err="1"/>
              <a:t>pri</a:t>
            </a:r>
            <a:r>
              <a:rPr lang="it-IT" dirty="0"/>
              <a:t> </a:t>
            </a:r>
            <a:r>
              <a:rPr lang="it-IT" dirty="0" err="1"/>
              <a:t>grupiranju</a:t>
            </a:r>
            <a:r>
              <a:rPr lang="it-IT" dirty="0"/>
              <a:t> </a:t>
            </a:r>
            <a:r>
              <a:rPr lang="it-IT" dirty="0" err="1"/>
              <a:t>odgovora</a:t>
            </a:r>
            <a:r>
              <a:rPr lang="it-IT" dirty="0"/>
              <a:t> o </a:t>
            </a:r>
            <a:r>
              <a:rPr lang="it-IT" dirty="0" err="1"/>
              <a:t>potrebnim</a:t>
            </a:r>
            <a:r>
              <a:rPr lang="it-IT" dirty="0"/>
              <a:t> </a:t>
            </a:r>
            <a:r>
              <a:rPr lang="hr-HR" dirty="0" smtClean="0"/>
              <a:t>kompetencijama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00" y="152718"/>
            <a:ext cx="8670472" cy="1083644"/>
          </a:xfrm>
        </p:spPr>
        <p:txBody>
          <a:bodyPr>
            <a:normAutofit fontScale="90000"/>
          </a:bodyPr>
          <a:lstStyle/>
          <a:p>
            <a:pPr algn="l"/>
            <a:r>
              <a:rPr lang="hr-HR" sz="1400" dirty="0" smtClean="0"/>
              <a:t>3. 12. 2015. održane su 3 fokus grupe (odjevna tehnologija, tekstilna tehnologija i dizajn)</a:t>
            </a:r>
            <a:br>
              <a:rPr lang="hr-HR" sz="1400" dirty="0" smtClean="0"/>
            </a:br>
            <a:r>
              <a:rPr lang="hr-HR" sz="1400" dirty="0" smtClean="0"/>
              <a:t>7. 12. 2015. održana je još jedna fokus grupa za dizajn</a:t>
            </a:r>
            <a:br>
              <a:rPr lang="hr-HR" sz="1400" dirty="0" smtClean="0"/>
            </a:br>
            <a:r>
              <a:rPr lang="hr-HR" sz="1400" dirty="0" smtClean="0"/>
              <a:t>9. 12. 2015. održana je fokus grupa za obućarsku tehnologiju</a:t>
            </a:r>
            <a:br>
              <a:rPr lang="hr-HR" sz="1400" dirty="0" smtClean="0"/>
            </a:br>
            <a:r>
              <a:rPr lang="hr-HR" sz="1400" dirty="0" smtClean="0"/>
              <a:t>10. 12. 2015. Okrugli stol, definiranje kompetencija stručnjaka, tekstilni dani</a:t>
            </a:r>
            <a:endParaRPr lang="hr-HR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8865"/>
            <a:ext cx="7620000" cy="428103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0" y="1412776"/>
            <a:ext cx="8741391" cy="4913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3" y="1405907"/>
            <a:ext cx="8741391" cy="4906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4" y="1421079"/>
            <a:ext cx="8741391" cy="4913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21079"/>
            <a:ext cx="7272528" cy="4891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2"/>
          <a:stretch/>
        </p:blipFill>
        <p:spPr>
          <a:xfrm>
            <a:off x="1043608" y="1405907"/>
            <a:ext cx="7272527" cy="49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r>
              <a:rPr lang="hr-HR" sz="900" dirty="0"/>
              <a:t>Preddiplomski program za </a:t>
            </a:r>
            <a:r>
              <a:rPr lang="hr-HR" sz="900" dirty="0" err="1"/>
              <a:t>prvostupnike</a:t>
            </a:r>
            <a:r>
              <a:rPr lang="hr-HR" sz="900" dirty="0"/>
              <a:t> tekstilne i odjevne tehnologije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Branka </a:t>
            </a:r>
            <a:r>
              <a:rPr lang="hr-HR" sz="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Vojnović</a:t>
            </a:r>
            <a:r>
              <a:rPr lang="hr-HR" sz="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voditeljica</a:t>
            </a:r>
            <a:endParaRPr lang="hr-HR" sz="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 smtClean="0"/>
              <a:t>Anica </a:t>
            </a:r>
            <a:r>
              <a:rPr lang="hr-HR" sz="900" dirty="0" err="1"/>
              <a:t>Hursa</a:t>
            </a:r>
            <a:r>
              <a:rPr lang="hr-HR" sz="900" dirty="0"/>
              <a:t> </a:t>
            </a:r>
            <a:r>
              <a:rPr lang="hr-HR" sz="900" dirty="0" err="1"/>
              <a:t>Šajatović</a:t>
            </a:r>
            <a:endParaRPr lang="hr-HR" sz="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/>
              <a:t>Mario Cetina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/>
              <a:t>Sanja Ercegović </a:t>
            </a:r>
            <a:r>
              <a:rPr lang="hr-HR" sz="900" dirty="0" err="1"/>
              <a:t>Ražić</a:t>
            </a:r>
            <a:r>
              <a:rPr lang="hr-HR" sz="900" dirty="0"/>
              <a:t>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/>
              <a:t>Snježana </a:t>
            </a:r>
            <a:r>
              <a:rPr lang="hr-HR" sz="900" dirty="0" err="1"/>
              <a:t>Brnada</a:t>
            </a:r>
            <a:endParaRPr lang="hr-HR" sz="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 smtClean="0"/>
              <a:t>Snježana </a:t>
            </a:r>
            <a:r>
              <a:rPr lang="hr-HR" sz="900" dirty="0" err="1"/>
              <a:t>Firšt</a:t>
            </a:r>
            <a:r>
              <a:rPr lang="hr-HR" sz="900" dirty="0"/>
              <a:t> </a:t>
            </a:r>
            <a:r>
              <a:rPr lang="hr-HR" sz="900" dirty="0" err="1"/>
              <a:t>Rogale</a:t>
            </a:r>
            <a:endParaRPr lang="hr-HR" sz="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 smtClean="0"/>
              <a:t>Tomislav </a:t>
            </a:r>
            <a:r>
              <a:rPr lang="hr-HR" sz="900" dirty="0" err="1"/>
              <a:t>Rolich</a:t>
            </a:r>
            <a:endParaRPr lang="hr-HR" sz="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 smtClean="0"/>
              <a:t>Željko </a:t>
            </a:r>
            <a:r>
              <a:rPr lang="hr-HR" sz="900" dirty="0" err="1" smtClean="0"/>
              <a:t>Penava</a:t>
            </a:r>
            <a:endParaRPr lang="hr-HR" sz="900" dirty="0"/>
          </a:p>
          <a:p>
            <a:r>
              <a:rPr lang="hr-HR" sz="900" dirty="0"/>
              <a:t> </a:t>
            </a:r>
            <a:r>
              <a:rPr lang="hr-HR" sz="900" dirty="0" smtClean="0"/>
              <a:t>Preddiplomski </a:t>
            </a:r>
            <a:r>
              <a:rPr lang="hr-HR" sz="900" dirty="0"/>
              <a:t>program za </a:t>
            </a:r>
            <a:r>
              <a:rPr lang="hr-HR" sz="900" dirty="0" err="1"/>
              <a:t>prvostupnike</a:t>
            </a:r>
            <a:r>
              <a:rPr lang="hr-HR" sz="900" dirty="0"/>
              <a:t> </a:t>
            </a:r>
            <a:r>
              <a:rPr lang="hr-HR" sz="900" dirty="0" smtClean="0"/>
              <a:t>industrijskog dizajna </a:t>
            </a:r>
            <a:r>
              <a:rPr lang="hr-HR" sz="900" dirty="0"/>
              <a:t>tekstila i odjeće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900" dirty="0" smtClean="0"/>
              <a:t>Edita </a:t>
            </a:r>
            <a:r>
              <a:rPr lang="hr-HR" sz="900" dirty="0" err="1"/>
              <a:t>Vujasinović</a:t>
            </a:r>
            <a:r>
              <a:rPr lang="hr-HR" sz="9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900" dirty="0" smtClean="0"/>
              <a:t>Ivana Salopek </a:t>
            </a:r>
            <a:r>
              <a:rPr lang="hr-HR" sz="900" dirty="0" err="1" smtClean="0"/>
              <a:t>Čubrić</a:t>
            </a:r>
            <a:endParaRPr lang="hr-HR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900" dirty="0" smtClean="0"/>
              <a:t>Koraljka </a:t>
            </a:r>
            <a:r>
              <a:rPr lang="hr-HR" sz="900" dirty="0"/>
              <a:t>Kovač </a:t>
            </a:r>
            <a:r>
              <a:rPr lang="hr-HR" sz="900" dirty="0" smtClean="0"/>
              <a:t>Dugandžić</a:t>
            </a:r>
            <a:endParaRPr lang="hr-HR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900" dirty="0" err="1"/>
              <a:t>M</a:t>
            </a:r>
            <a:r>
              <a:rPr lang="hr-HR" sz="900" dirty="0" err="1" smtClean="0"/>
              <a:t>artinia</a:t>
            </a:r>
            <a:r>
              <a:rPr lang="hr-HR" sz="900" dirty="0" smtClean="0"/>
              <a:t> </a:t>
            </a:r>
            <a:r>
              <a:rPr lang="hr-HR" sz="900" dirty="0"/>
              <a:t>Ira </a:t>
            </a:r>
            <a:r>
              <a:rPr lang="hr-HR" sz="900" dirty="0" err="1"/>
              <a:t>Glogar</a:t>
            </a:r>
            <a:endParaRPr lang="hr-HR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900" dirty="0" smtClean="0"/>
              <a:t>Slavica Bogović</a:t>
            </a:r>
            <a:endParaRPr lang="hr-HR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900" dirty="0" smtClean="0"/>
              <a:t>Vesna </a:t>
            </a:r>
            <a:r>
              <a:rPr lang="hr-HR" sz="900" dirty="0"/>
              <a:t>Marija Potočić </a:t>
            </a:r>
            <a:r>
              <a:rPr lang="hr-HR" sz="900" dirty="0" smtClean="0"/>
              <a:t>Matković</a:t>
            </a:r>
            <a:endParaRPr lang="hr-HR" sz="900" dirty="0"/>
          </a:p>
          <a:p>
            <a:r>
              <a:rPr lang="hr-HR" sz="900" dirty="0"/>
              <a:t> </a:t>
            </a:r>
            <a:r>
              <a:rPr lang="hr-HR" sz="900" dirty="0" smtClean="0"/>
              <a:t>Preddiplomski </a:t>
            </a:r>
            <a:r>
              <a:rPr lang="hr-HR" sz="900" dirty="0"/>
              <a:t>program za </a:t>
            </a:r>
            <a:r>
              <a:rPr lang="hr-HR" sz="900" dirty="0" err="1"/>
              <a:t>prvostupnike</a:t>
            </a:r>
            <a:r>
              <a:rPr lang="hr-HR" sz="900" dirty="0"/>
              <a:t> modnog dizajna tekstila i odjeće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 </a:t>
            </a:r>
            <a:r>
              <a:rPr lang="hr-HR" sz="900" dirty="0" smtClean="0"/>
              <a:t>     </a:t>
            </a:r>
            <a:r>
              <a:rPr lang="hr-HR" sz="900" dirty="0" err="1" smtClean="0"/>
              <a:t>Alica</a:t>
            </a:r>
            <a:r>
              <a:rPr lang="hr-HR" sz="900" dirty="0" smtClean="0"/>
              <a:t> </a:t>
            </a:r>
            <a:r>
              <a:rPr lang="hr-HR" sz="900" dirty="0" err="1" smtClean="0"/>
              <a:t>Grilec</a:t>
            </a:r>
            <a:r>
              <a:rPr lang="hr-HR" sz="900" dirty="0" smtClean="0"/>
              <a:t> </a:t>
            </a:r>
            <a:r>
              <a:rPr lang="hr-HR" sz="900" dirty="0" err="1" smtClean="0"/>
              <a:t>Kaurić</a:t>
            </a:r>
            <a:endParaRPr lang="hr-HR" sz="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/>
              <a:t>Ana </a:t>
            </a:r>
            <a:r>
              <a:rPr lang="hr-HR" sz="900" dirty="0" err="1"/>
              <a:t>Sutlović</a:t>
            </a:r>
            <a:endParaRPr lang="hr-HR" sz="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 err="1"/>
              <a:t>Andrea</a:t>
            </a:r>
            <a:r>
              <a:rPr lang="hr-HR" sz="900" dirty="0"/>
              <a:t> </a:t>
            </a:r>
            <a:r>
              <a:rPr lang="hr-HR" sz="900" dirty="0" err="1" smtClean="0"/>
              <a:t>Pavetić</a:t>
            </a:r>
            <a:endParaRPr lang="hr-HR" sz="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/>
              <a:t>Helena </a:t>
            </a:r>
            <a:r>
              <a:rPr lang="hr-HR" sz="900" dirty="0" err="1"/>
              <a:t>Schultheis</a:t>
            </a:r>
            <a:r>
              <a:rPr lang="hr-HR" sz="900" dirty="0"/>
              <a:t> </a:t>
            </a:r>
            <a:r>
              <a:rPr lang="hr-HR" sz="900" dirty="0" err="1" smtClean="0"/>
              <a:t>Edgeler</a:t>
            </a:r>
            <a:endParaRPr lang="hr-HR" sz="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/>
              <a:t>Katarina Nina </a:t>
            </a:r>
            <a:r>
              <a:rPr lang="hr-HR" sz="900" dirty="0" err="1" smtClean="0"/>
              <a:t>Simončič</a:t>
            </a:r>
            <a:endParaRPr lang="hr-HR" sz="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900" dirty="0"/>
              <a:t>Slavenka </a:t>
            </a:r>
            <a:r>
              <a:rPr lang="hr-HR" sz="900" dirty="0" err="1" smtClean="0"/>
              <a:t>Petrak</a:t>
            </a:r>
            <a:endParaRPr lang="hr-HR" sz="900" dirty="0"/>
          </a:p>
          <a:p>
            <a:endParaRPr lang="hr-HR" sz="900" dirty="0"/>
          </a:p>
          <a:p>
            <a:endParaRPr lang="hr-HR" sz="9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395962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Izrada standarda kvalifikacija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52718"/>
            <a:ext cx="8424936" cy="828010"/>
          </a:xfrm>
        </p:spPr>
        <p:txBody>
          <a:bodyPr>
            <a:normAutofit/>
          </a:bodyPr>
          <a:lstStyle/>
          <a:p>
            <a:r>
              <a:rPr lang="hr-HR" sz="3200" dirty="0"/>
              <a:t>Izrada standarda kvalifikacija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Standard kvalifikacije je podloga s kojom se povezuju pojedini obrazovni i studijski programi. </a:t>
            </a:r>
            <a:endParaRPr lang="hr-HR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r-HR" dirty="0" smtClean="0"/>
              <a:t>Analiza </a:t>
            </a:r>
            <a:r>
              <a:rPr lang="hr-HR" dirty="0"/>
              <a:t>kompetencija standarda zanimanja u svrhu definiranja </a:t>
            </a:r>
            <a:r>
              <a:rPr lang="hr-HR" dirty="0" smtClean="0"/>
              <a:t>skupova ishoda učenja, </a:t>
            </a:r>
            <a:r>
              <a:rPr lang="hr-HR" dirty="0"/>
              <a:t>utvrđivanje za koje </a:t>
            </a:r>
            <a:r>
              <a:rPr lang="hr-HR" dirty="0" smtClean="0"/>
              <a:t>grupe </a:t>
            </a:r>
            <a:r>
              <a:rPr lang="hr-HR" dirty="0"/>
              <a:t>zanimanja se razvija koji standard </a:t>
            </a:r>
            <a:r>
              <a:rPr lang="hr-HR" dirty="0" smtClean="0"/>
              <a:t>kvalifikacija.</a:t>
            </a:r>
            <a:endParaRPr lang="hr-H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r-HR" dirty="0"/>
              <a:t>Određivanje osnovnih svojstava kvalifikacija, definiranje </a:t>
            </a:r>
            <a:r>
              <a:rPr lang="hr-HR" dirty="0" smtClean="0"/>
              <a:t>skupova ishoda </a:t>
            </a:r>
            <a:r>
              <a:rPr lang="hr-HR" dirty="0"/>
              <a:t>učenja, definiranje ishoda učenja, </a:t>
            </a:r>
            <a:r>
              <a:rPr lang="hr-HR" dirty="0" smtClean="0"/>
              <a:t>definiranje primjera </a:t>
            </a:r>
            <a:r>
              <a:rPr lang="hr-HR" dirty="0"/>
              <a:t>provjere i vrjednovanja ishoda </a:t>
            </a:r>
            <a:r>
              <a:rPr lang="hr-HR" dirty="0" smtClean="0"/>
              <a:t>učenja.</a:t>
            </a:r>
            <a:endParaRPr lang="hr-H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Razvoj i pisanje standarda kvalifikacija u skladu s smjernicama </a:t>
            </a:r>
            <a:r>
              <a:rPr lang="pl-PL" dirty="0" smtClean="0"/>
              <a:t>HKO-a.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Stručna pomoć: Vlasta Vizek-Vidović i Vlatka Domović.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208912" cy="828010"/>
          </a:xfrm>
        </p:spPr>
        <p:txBody>
          <a:bodyPr>
            <a:normAutofit/>
          </a:bodyPr>
          <a:lstStyle/>
          <a:p>
            <a:r>
              <a:rPr lang="hr-HR" sz="3200" dirty="0"/>
              <a:t>Izrada standarda kvalifikacija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lvl="0"/>
            <a:endParaRPr lang="hr-HR" dirty="0" smtClean="0"/>
          </a:p>
          <a:p>
            <a:pPr marL="0" lvl="0" indent="0">
              <a:buNone/>
            </a:pPr>
            <a:r>
              <a:rPr lang="hr-HR" dirty="0" smtClean="0"/>
              <a:t>    </a:t>
            </a:r>
            <a:r>
              <a:rPr lang="en-GB" dirty="0" smtClean="0"/>
              <a:t>3 </a:t>
            </a:r>
            <a:r>
              <a:rPr lang="en-GB" dirty="0" err="1"/>
              <a:t>predložena</a:t>
            </a:r>
            <a:r>
              <a:rPr lang="en-GB" dirty="0"/>
              <a:t> </a:t>
            </a:r>
            <a:r>
              <a:rPr lang="en-GB" dirty="0" err="1"/>
              <a:t>standarda</a:t>
            </a:r>
            <a:r>
              <a:rPr lang="en-GB" dirty="0"/>
              <a:t> </a:t>
            </a:r>
            <a:r>
              <a:rPr lang="en-GB" dirty="0" err="1" smtClean="0"/>
              <a:t>kvalifikacija</a:t>
            </a:r>
            <a:r>
              <a:rPr lang="en-GB" dirty="0" smtClean="0"/>
              <a:t>:</a:t>
            </a:r>
            <a:endParaRPr lang="hr-HR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r-HR" dirty="0" smtClean="0"/>
              <a:t>Standard </a:t>
            </a:r>
            <a:r>
              <a:rPr lang="hr-HR" dirty="0"/>
              <a:t>kvalifikacija za sveučilišnog </a:t>
            </a:r>
            <a:r>
              <a:rPr lang="hr-HR" dirty="0" err="1"/>
              <a:t>prvostupnika</a:t>
            </a:r>
            <a:r>
              <a:rPr lang="hr-HR" dirty="0"/>
              <a:t> tekstilne tehnologije i </a:t>
            </a:r>
            <a:r>
              <a:rPr lang="hr-HR" dirty="0" smtClean="0"/>
              <a:t>inženjerstva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r-HR" dirty="0" smtClean="0"/>
              <a:t>Standard </a:t>
            </a:r>
            <a:r>
              <a:rPr lang="hr-HR" dirty="0"/>
              <a:t>kvalifikacija za sveučilišnog </a:t>
            </a:r>
            <a:r>
              <a:rPr lang="hr-HR" dirty="0" err="1"/>
              <a:t>prvostupnika</a:t>
            </a:r>
            <a:r>
              <a:rPr lang="hr-HR" dirty="0"/>
              <a:t> industrijskog dizajna tekstila i odjeće</a:t>
            </a:r>
            <a:endParaRPr lang="hr-HR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/>
              <a:t>Standard </a:t>
            </a:r>
            <a:r>
              <a:rPr lang="hr-HR" dirty="0"/>
              <a:t>kvalifikacija za sveučilišnog </a:t>
            </a:r>
            <a:r>
              <a:rPr lang="hr-HR" dirty="0" err="1"/>
              <a:t>prvostupnika</a:t>
            </a:r>
            <a:r>
              <a:rPr lang="hr-HR" dirty="0"/>
              <a:t> modnog dizajna tekstila i odjeće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116042"/>
          </a:xfrm>
        </p:spPr>
        <p:txBody>
          <a:bodyPr>
            <a:normAutofit/>
          </a:bodyPr>
          <a:lstStyle/>
          <a:p>
            <a:r>
              <a:rPr lang="hr-HR" sz="3200" dirty="0"/>
              <a:t>Razvoj novih preddiplomskih programa na TTF-u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TTF, voditeljica Branka Vojnović</a:t>
            </a:r>
          </a:p>
          <a:p>
            <a:endParaRPr lang="hr-HR" sz="24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3 </a:t>
            </a:r>
            <a:r>
              <a:rPr lang="en-GB" sz="2400" dirty="0" err="1"/>
              <a:t>nacrta</a:t>
            </a:r>
            <a:r>
              <a:rPr lang="en-GB" sz="2400" dirty="0"/>
              <a:t> </a:t>
            </a:r>
            <a:r>
              <a:rPr lang="en-GB" sz="2400" dirty="0" err="1"/>
              <a:t>novih</a:t>
            </a:r>
            <a:r>
              <a:rPr lang="en-GB" sz="2400" dirty="0"/>
              <a:t> </a:t>
            </a:r>
            <a:r>
              <a:rPr lang="en-GB" sz="2400" dirty="0" err="1"/>
              <a:t>studijskih</a:t>
            </a:r>
            <a:r>
              <a:rPr lang="en-GB" sz="2400" dirty="0"/>
              <a:t> </a:t>
            </a:r>
            <a:r>
              <a:rPr lang="en-GB" sz="2400" dirty="0" err="1" smtClean="0"/>
              <a:t>programa</a:t>
            </a:r>
            <a:endParaRPr lang="hr-H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err="1"/>
              <a:t>Preddiplomski</a:t>
            </a:r>
            <a:r>
              <a:rPr lang="en-GB" sz="2400" dirty="0"/>
              <a:t> program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sveučilišne</a:t>
            </a:r>
            <a:r>
              <a:rPr lang="en-GB" sz="2400" dirty="0"/>
              <a:t> </a:t>
            </a:r>
            <a:r>
              <a:rPr lang="en-GB" sz="2400" dirty="0" err="1"/>
              <a:t>prvostupnike</a:t>
            </a:r>
            <a:r>
              <a:rPr lang="en-GB" sz="2400" dirty="0"/>
              <a:t> </a:t>
            </a:r>
            <a:r>
              <a:rPr lang="en-GB" sz="2400" dirty="0" err="1"/>
              <a:t>tekstilne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odjevne</a:t>
            </a:r>
            <a:r>
              <a:rPr lang="en-GB" sz="2400" dirty="0"/>
              <a:t> </a:t>
            </a:r>
            <a:r>
              <a:rPr lang="en-GB" sz="2400" dirty="0" err="1"/>
              <a:t>tehnologije</a:t>
            </a:r>
            <a:endParaRPr lang="hr-H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err="1"/>
              <a:t>Preddiplomski</a:t>
            </a:r>
            <a:r>
              <a:rPr lang="en-GB" sz="2400" dirty="0"/>
              <a:t> program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sveučilišne</a:t>
            </a:r>
            <a:r>
              <a:rPr lang="en-GB" sz="2400" dirty="0"/>
              <a:t> </a:t>
            </a:r>
            <a:r>
              <a:rPr lang="en-GB" sz="2400" dirty="0" err="1"/>
              <a:t>prvostupnike</a:t>
            </a:r>
            <a:r>
              <a:rPr lang="en-GB" sz="2400" dirty="0"/>
              <a:t> </a:t>
            </a:r>
            <a:r>
              <a:rPr lang="en-GB" sz="2400" dirty="0" err="1"/>
              <a:t>industrijskog</a:t>
            </a:r>
            <a:r>
              <a:rPr lang="en-GB" sz="2400" dirty="0"/>
              <a:t>/</a:t>
            </a:r>
            <a:r>
              <a:rPr lang="en-GB" sz="2400" dirty="0" err="1"/>
              <a:t>funkcionalnog</a:t>
            </a:r>
            <a:r>
              <a:rPr lang="en-GB" sz="2400" dirty="0"/>
              <a:t> </a:t>
            </a:r>
            <a:r>
              <a:rPr lang="en-GB" sz="2400" dirty="0" err="1"/>
              <a:t>dizajna</a:t>
            </a:r>
            <a:endParaRPr lang="hr-H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err="1"/>
              <a:t>Preddiplomski</a:t>
            </a:r>
            <a:r>
              <a:rPr lang="en-GB" sz="2400" dirty="0"/>
              <a:t> program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sveučilišne</a:t>
            </a:r>
            <a:r>
              <a:rPr lang="en-GB" sz="2400" dirty="0"/>
              <a:t> </a:t>
            </a:r>
            <a:r>
              <a:rPr lang="en-GB" sz="2400" dirty="0" err="1"/>
              <a:t>prvostupnike</a:t>
            </a:r>
            <a:r>
              <a:rPr lang="en-GB" sz="2400" dirty="0"/>
              <a:t> </a:t>
            </a:r>
            <a:r>
              <a:rPr lang="en-GB" sz="2400" dirty="0" err="1"/>
              <a:t>modnog</a:t>
            </a:r>
            <a:r>
              <a:rPr lang="en-GB" sz="2400" dirty="0"/>
              <a:t> </a:t>
            </a:r>
            <a:r>
              <a:rPr lang="en-GB" sz="2400" dirty="0" err="1"/>
              <a:t>dizajna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odjeće</a:t>
            </a:r>
            <a:endParaRPr lang="hr-HR" sz="2400" dirty="0"/>
          </a:p>
          <a:p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52718"/>
            <a:ext cx="8208912" cy="1044034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Razvoj novih preddiplomskih programa na TTF-u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47248" cy="5256584"/>
          </a:xfrm>
        </p:spPr>
        <p:txBody>
          <a:bodyPr>
            <a:normAutofit/>
          </a:bodyPr>
          <a:lstStyle/>
          <a:p>
            <a:endParaRPr lang="hr-HR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hr-HR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Napisani </a:t>
            </a:r>
            <a:r>
              <a:rPr lang="hr-HR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kolegiji novih preddiplomskih programa uz primjenu HKO-a za:</a:t>
            </a:r>
            <a:endParaRPr lang="hr-HR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fontAlgn="base">
              <a:spcAft>
                <a:spcPts val="300"/>
              </a:spcAft>
              <a:buFont typeface="+mj-lt"/>
              <a:buAutoNum type="arabicPeriod"/>
            </a:pPr>
            <a:r>
              <a:rPr lang="hr-HR" dirty="0">
                <a:solidFill>
                  <a:srgbClr val="000000"/>
                </a:solidFill>
                <a:latin typeface="Calibri"/>
              </a:rPr>
              <a:t>Preddiplomski program za sveučilišne </a:t>
            </a:r>
            <a:r>
              <a:rPr lang="hr-HR" dirty="0" err="1">
                <a:solidFill>
                  <a:srgbClr val="000000"/>
                </a:solidFill>
                <a:latin typeface="Calibri"/>
              </a:rPr>
              <a:t>prvostupnike</a:t>
            </a:r>
            <a:r>
              <a:rPr lang="hr-HR" dirty="0">
                <a:solidFill>
                  <a:srgbClr val="000000"/>
                </a:solidFill>
                <a:latin typeface="Calibri"/>
              </a:rPr>
              <a:t> tekstilne i odjevne tehnologije</a:t>
            </a:r>
            <a:endParaRPr lang="hr-HR" sz="2800" dirty="0">
              <a:solidFill>
                <a:srgbClr val="000000"/>
              </a:solidFill>
              <a:latin typeface="Calibri"/>
            </a:endParaRPr>
          </a:p>
          <a:p>
            <a:pPr marL="342900" lvl="0" indent="-342900" fontAlgn="base">
              <a:spcAft>
                <a:spcPts val="300"/>
              </a:spcAft>
              <a:buFont typeface="+mj-lt"/>
              <a:buAutoNum type="arabicPeriod"/>
            </a:pPr>
            <a:r>
              <a:rPr lang="hr-HR" dirty="0">
                <a:solidFill>
                  <a:srgbClr val="000000"/>
                </a:solidFill>
                <a:latin typeface="Calibri"/>
              </a:rPr>
              <a:t>Preddiplomski program za sveučilišne </a:t>
            </a:r>
            <a:r>
              <a:rPr lang="hr-HR" dirty="0" err="1">
                <a:solidFill>
                  <a:srgbClr val="000000"/>
                </a:solidFill>
                <a:latin typeface="Calibri"/>
              </a:rPr>
              <a:t>prvostupnike</a:t>
            </a:r>
            <a:r>
              <a:rPr lang="hr-HR" dirty="0">
                <a:solidFill>
                  <a:srgbClr val="000000"/>
                </a:solidFill>
                <a:latin typeface="Calibri"/>
              </a:rPr>
              <a:t> industrijskog/funkcionalnog dizajna</a:t>
            </a:r>
            <a:endParaRPr lang="hr-HR" sz="2800" dirty="0">
              <a:solidFill>
                <a:srgbClr val="000000"/>
              </a:solidFill>
              <a:latin typeface="Calibri"/>
            </a:endParaRPr>
          </a:p>
          <a:p>
            <a:pPr marL="342900" lvl="0" indent="-342900" fontAlgn="base">
              <a:spcAft>
                <a:spcPts val="300"/>
              </a:spcAft>
              <a:buFont typeface="+mj-lt"/>
              <a:buAutoNum type="arabicPeriod"/>
            </a:pPr>
            <a:r>
              <a:rPr lang="hr-HR" dirty="0">
                <a:solidFill>
                  <a:srgbClr val="000000"/>
                </a:solidFill>
                <a:latin typeface="Calibri"/>
              </a:rPr>
              <a:t>Preddiplomski program za sveučilišne </a:t>
            </a:r>
            <a:r>
              <a:rPr lang="hr-HR" dirty="0" err="1">
                <a:solidFill>
                  <a:srgbClr val="000000"/>
                </a:solidFill>
                <a:latin typeface="Calibri"/>
              </a:rPr>
              <a:t>prvostupnike</a:t>
            </a:r>
            <a:r>
              <a:rPr lang="hr-HR" dirty="0">
                <a:solidFill>
                  <a:srgbClr val="000000"/>
                </a:solidFill>
                <a:latin typeface="Calibri"/>
              </a:rPr>
              <a:t> modnog dizajna i </a:t>
            </a:r>
            <a:r>
              <a:rPr lang="hr-HR" dirty="0" smtClean="0">
                <a:solidFill>
                  <a:srgbClr val="000000"/>
                </a:solidFill>
                <a:latin typeface="Calibri"/>
              </a:rPr>
              <a:t>odjeće</a:t>
            </a:r>
          </a:p>
          <a:p>
            <a:pPr lvl="0" fontAlgn="base">
              <a:spcAft>
                <a:spcPts val="300"/>
              </a:spcAft>
            </a:pPr>
            <a:endParaRPr lang="hr-HR" sz="2800" dirty="0">
              <a:solidFill>
                <a:srgbClr val="000000"/>
              </a:solidFill>
              <a:latin typeface="Calibri"/>
            </a:endParaRPr>
          </a:p>
          <a:p>
            <a:r>
              <a:rPr lang="hr-HR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hr-HR" sz="2800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18.04.2017</a:t>
            </a:r>
            <a:r>
              <a:rPr lang="hr-HR" sz="2800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</a:t>
            </a:r>
            <a:endParaRPr lang="hr-HR" sz="360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hr-HR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hr-HR" sz="37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504056"/>
          </a:xfrm>
        </p:spPr>
        <p:txBody>
          <a:bodyPr>
            <a:noAutofit/>
          </a:bodyPr>
          <a:lstStyle/>
          <a:p>
            <a:r>
              <a:rPr lang="hr-HR" sz="2000" dirty="0"/>
              <a:t>Razvoj novih preddiplomskih programa na TTF-u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289451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dirty="0" smtClean="0"/>
              <a:t>3 studijska boravka u svrhu izrade i komparacije ishoda učenja novih programa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dirty="0" smtClean="0"/>
              <a:t>Regent`s University London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hr-HR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ija\AppData\Local\Microsoft\Windows Live Mail\WLMDSS.tmp\WLM6AEB.tmp\20151002_112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9" y="2276872"/>
            <a:ext cx="7380312" cy="41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0774" y="260648"/>
            <a:ext cx="8352928" cy="432048"/>
          </a:xfrm>
        </p:spPr>
        <p:txBody>
          <a:bodyPr>
            <a:noAutofit/>
          </a:bodyPr>
          <a:lstStyle/>
          <a:p>
            <a:r>
              <a:rPr lang="hr-HR" sz="2000" dirty="0"/>
              <a:t>Razvoj novih preddiplomskih programa na TTF-u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>
            <a:normAutofit/>
          </a:bodyPr>
          <a:lstStyle/>
          <a:p>
            <a:r>
              <a:rPr lang="pt-BR" sz="1600" dirty="0"/>
              <a:t>Universitat politechnica de Cataluna, Escola d enginyeria de </a:t>
            </a:r>
            <a:r>
              <a:rPr lang="pt-BR" sz="1600" dirty="0" smtClean="0"/>
              <a:t>Terassa</a:t>
            </a:r>
            <a:endParaRPr lang="pt-BR" sz="1600" dirty="0"/>
          </a:p>
          <a:p>
            <a:r>
              <a:rPr lang="pt-BR" sz="1600" dirty="0"/>
              <a:t>Institut d investigacio textil I cooperacio </a:t>
            </a:r>
            <a:r>
              <a:rPr lang="pt-BR" sz="1600" dirty="0" smtClean="0"/>
              <a:t>industrial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ija\AppData\Local\Microsoft\Windows Live Mail\WLMDSS.tmp\WLM4488.tmp\P1180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Uvodni pozdrav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b="0" dirty="0"/>
          </a:p>
          <a:p>
            <a:r>
              <a:rPr lang="hr-HR" b="0" dirty="0"/>
              <a:t> </a:t>
            </a:r>
          </a:p>
          <a:p>
            <a:r>
              <a:rPr lang="hr-HR" dirty="0"/>
              <a:t>Prof. dr. sc. Sandra </a:t>
            </a:r>
            <a:r>
              <a:rPr lang="hr-HR" dirty="0" err="1"/>
              <a:t>Bischof</a:t>
            </a:r>
            <a:r>
              <a:rPr lang="hr-HR" dirty="0"/>
              <a:t>, dekanica </a:t>
            </a:r>
            <a:r>
              <a:rPr lang="hr-HR" dirty="0" smtClean="0"/>
              <a:t>TTF-a </a:t>
            </a:r>
            <a:r>
              <a:rPr lang="hr-HR" b="0" dirty="0"/>
              <a:t>	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576064"/>
          </a:xfrm>
        </p:spPr>
        <p:txBody>
          <a:bodyPr>
            <a:noAutofit/>
          </a:bodyPr>
          <a:lstStyle/>
          <a:p>
            <a:r>
              <a:rPr lang="hr-HR" sz="2000" dirty="0"/>
              <a:t>Razvoj novih preddiplomskih programa na TTF-u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1800" dirty="0" smtClean="0"/>
              <a:t>Univerza v Ljubljani, Naravoslovno-tehniška fakulteta, Oddelek za tekstilstvo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hr-HR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ija\AppData\Local\Microsoft\Windows Live Mail\WLMDSS.tmp\WLM18D8.tmp\20160630_1252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4" b="2291"/>
          <a:stretch/>
        </p:blipFill>
        <p:spPr bwMode="auto">
          <a:xfrm>
            <a:off x="2643186" y="1556792"/>
            <a:ext cx="3440981" cy="48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076232"/>
              </p:ext>
            </p:extLst>
          </p:nvPr>
        </p:nvGraphicFramePr>
        <p:xfrm>
          <a:off x="107504" y="476672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16824" cy="972026"/>
          </a:xfrm>
        </p:spPr>
        <p:txBody>
          <a:bodyPr>
            <a:normAutofit fontScale="90000"/>
          </a:bodyPr>
          <a:lstStyle/>
          <a:p>
            <a:r>
              <a:rPr lang="hr-HR" dirty="0"/>
              <a:t>Opremljeni </a:t>
            </a:r>
            <a:r>
              <a:rPr lang="hr-HR" dirty="0" smtClean="0"/>
              <a:t>prostori TTF-a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983264"/>
              </p:ext>
            </p:extLst>
          </p:nvPr>
        </p:nvGraphicFramePr>
        <p:xfrm>
          <a:off x="467544" y="980728"/>
          <a:ext cx="7560840" cy="5638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80420"/>
                <a:gridCol w="3780420"/>
              </a:tblGrid>
              <a:tr h="4968552">
                <a:tc>
                  <a:txBody>
                    <a:bodyPr/>
                    <a:lstStyle/>
                    <a:p>
                      <a:pPr lvl="0"/>
                      <a:endParaRPr lang="hr-HR" sz="1400" kern="1200" dirty="0" smtClean="0">
                        <a:effectLst/>
                      </a:endParaRP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PRIJENOSNO RAČUNALO (11 kom)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A-101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A-201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A-301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LA-202, ZMVIT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B-002, ZPMT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V-5, SUV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B-303, ZDTO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S-10A, ZTKTE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- B-306, ZOT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2 komada – AM-04, Ured za projekte</a:t>
                      </a:r>
                    </a:p>
                    <a:p>
                      <a:r>
                        <a:rPr lang="hr-HR" sz="1400" kern="1200" dirty="0" smtClean="0">
                          <a:effectLst/>
                        </a:rPr>
                        <a:t> 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 RAČUNALO + MONITOR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B101, ZPK</a:t>
                      </a:r>
                    </a:p>
                    <a:p>
                      <a:r>
                        <a:rPr lang="hr-HR" sz="1400" kern="1200" dirty="0" smtClean="0">
                          <a:effectLst/>
                        </a:rPr>
                        <a:t> </a:t>
                      </a:r>
                    </a:p>
                    <a:p>
                      <a:pPr lvl="0"/>
                      <a:r>
                        <a:rPr lang="hr-HR" sz="1400" kern="1200" cap="all" baseline="0" dirty="0" smtClean="0">
                          <a:effectLst/>
                        </a:rPr>
                        <a:t>Printer</a:t>
                      </a:r>
                      <a:r>
                        <a:rPr lang="hr-HR" sz="1400" kern="1200" dirty="0" smtClean="0">
                          <a:effectLst/>
                        </a:rPr>
                        <a:t> ( 2 komada)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AM-04, Ured za projekte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B-101, ZPK</a:t>
                      </a:r>
                    </a:p>
                    <a:p>
                      <a:r>
                        <a:rPr lang="hr-HR" sz="1400" kern="1200" dirty="0" smtClean="0">
                          <a:effectLst/>
                        </a:rPr>
                        <a:t> </a:t>
                      </a:r>
                    </a:p>
                    <a:p>
                      <a:r>
                        <a:rPr lang="hr-HR" sz="1400" kern="1200" dirty="0" smtClean="0">
                          <a:effectLst/>
                        </a:rPr>
                        <a:t>  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hr-HR" sz="1400" kern="1200" cap="all" baseline="0" dirty="0" smtClean="0">
                        <a:effectLst/>
                      </a:endParaRPr>
                    </a:p>
                    <a:p>
                      <a:pPr lvl="0"/>
                      <a:r>
                        <a:rPr lang="hr-HR" sz="1400" kern="1200" cap="all" baseline="0" dirty="0" smtClean="0">
                          <a:effectLst/>
                        </a:rPr>
                        <a:t>Projektor</a:t>
                      </a:r>
                      <a:r>
                        <a:rPr lang="hr-HR" sz="1400" kern="1200" dirty="0" smtClean="0">
                          <a:effectLst/>
                        </a:rPr>
                        <a:t> (6 komada)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A-101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A-201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A-301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LA-202, ZMVIT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 – S-11,  ZTKTE</a:t>
                      </a:r>
                    </a:p>
                    <a:p>
                      <a:pPr lvl="0"/>
                      <a:r>
                        <a:rPr lang="hr-HR" sz="1400" kern="1200" dirty="0" smtClean="0">
                          <a:effectLst/>
                        </a:rPr>
                        <a:t>1 komad, B-101, ZPK</a:t>
                      </a:r>
                    </a:p>
                    <a:p>
                      <a:pPr lvl="0"/>
                      <a:endParaRPr lang="hr-HR" sz="1400" kern="12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A-101,</a:t>
                      </a:r>
                      <a:r>
                        <a:rPr lang="hr-HR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A-201 i A-301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 smtClean="0">
                          <a:effectLst/>
                        </a:rPr>
                        <a:t>3 stropni nosača za projektor</a:t>
                      </a:r>
                    </a:p>
                    <a:p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projekcijska platna</a:t>
                      </a:r>
                    </a:p>
                    <a:p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audio pojačala</a:t>
                      </a:r>
                    </a:p>
                    <a:p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zvučnika</a:t>
                      </a:r>
                    </a:p>
                    <a:p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seta bežičnih mikrofona</a:t>
                      </a:r>
                    </a:p>
                    <a:p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žičana mikrofona</a:t>
                      </a:r>
                    </a:p>
                    <a:p>
                      <a:r>
                        <a:rPr lang="hr-HR" sz="1400" kern="1200" dirty="0" smtClean="0">
                          <a:effectLst/>
                        </a:rPr>
                        <a:t>Web kamera </a:t>
                      </a:r>
                    </a:p>
                    <a:p>
                      <a:endParaRPr lang="hr-H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</a:t>
                      </a:r>
                      <a:r>
                        <a:rPr lang="hr-HR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DesignAKnit</a:t>
                      </a:r>
                      <a:endParaRPr lang="hr-H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licenci za program </a:t>
                      </a:r>
                      <a:r>
                        <a:rPr lang="hr-HR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Camtasia</a:t>
                      </a:r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studio</a:t>
                      </a:r>
                    </a:p>
                    <a:p>
                      <a:endParaRPr lang="hr-H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568952" cy="683994"/>
          </a:xfrm>
        </p:spPr>
        <p:txBody>
          <a:bodyPr>
            <a:normAutofit/>
          </a:bodyPr>
          <a:lstStyle/>
          <a:p>
            <a:r>
              <a:rPr lang="hr-HR" sz="2400" dirty="0"/>
              <a:t>Unaprjeđenje nastavničkih kompetencija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84576"/>
          </a:xfrm>
        </p:spPr>
        <p:txBody>
          <a:bodyPr>
            <a:normAutofit fontScale="55000" lnSpcReduction="20000"/>
          </a:bodyPr>
          <a:lstStyle/>
          <a:p>
            <a:r>
              <a:rPr lang="hr-HR" sz="2500" dirty="0" smtClean="0"/>
              <a:t>TTF, voditeljica Sanja Ercegović </a:t>
            </a:r>
            <a:r>
              <a:rPr lang="hr-HR" sz="2500" dirty="0" err="1" smtClean="0"/>
              <a:t>Ražić</a:t>
            </a:r>
            <a:endParaRPr lang="hr-HR" sz="2500" dirty="0" smtClean="0"/>
          </a:p>
          <a:p>
            <a:r>
              <a:rPr lang="hr-HR" sz="2500" dirty="0" smtClean="0"/>
              <a:t>Srce, Sandra </a:t>
            </a:r>
            <a:r>
              <a:rPr lang="hr-HR" sz="2500" dirty="0"/>
              <a:t>Kučina </a:t>
            </a:r>
            <a:r>
              <a:rPr lang="hr-HR" sz="2500" dirty="0" err="1" smtClean="0"/>
              <a:t>Softić</a:t>
            </a:r>
            <a:r>
              <a:rPr lang="hr-HR" sz="2500" dirty="0" smtClean="0"/>
              <a:t>,</a:t>
            </a:r>
            <a:r>
              <a:rPr lang="hr-HR" sz="2500" i="1" dirty="0" smtClean="0"/>
              <a:t> </a:t>
            </a:r>
            <a:r>
              <a:rPr lang="hr-HR" sz="2500" dirty="0" err="1" smtClean="0"/>
              <a:t>CeZaN</a:t>
            </a:r>
            <a:r>
              <a:rPr lang="hr-HR" sz="2500" dirty="0" smtClean="0"/>
              <a:t>, Daliborka Pašić</a:t>
            </a:r>
          </a:p>
          <a:p>
            <a:endParaRPr lang="hr-HR" sz="2500" i="1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r-HR" sz="2500" dirty="0" smtClean="0"/>
              <a:t>Srce: </a:t>
            </a:r>
            <a:r>
              <a:rPr lang="en-GB" sz="2500" dirty="0" err="1" smtClean="0"/>
              <a:t>provedena</a:t>
            </a:r>
            <a:r>
              <a:rPr lang="en-GB" sz="2500" dirty="0" smtClean="0"/>
              <a:t> </a:t>
            </a:r>
            <a:r>
              <a:rPr lang="en-GB" sz="2500" dirty="0"/>
              <a:t>4 </a:t>
            </a:r>
            <a:r>
              <a:rPr lang="en-GB" sz="2500" dirty="0" err="1"/>
              <a:t>tečaja</a:t>
            </a:r>
            <a:r>
              <a:rPr lang="en-GB" sz="2500" dirty="0"/>
              <a:t> </a:t>
            </a:r>
            <a:r>
              <a:rPr lang="en-GB" sz="2500" dirty="0" err="1"/>
              <a:t>i</a:t>
            </a:r>
            <a:r>
              <a:rPr lang="en-GB" sz="2500" dirty="0"/>
              <a:t> </a:t>
            </a:r>
            <a:r>
              <a:rPr lang="hr-HR" sz="2500" dirty="0" smtClean="0"/>
              <a:t>3</a:t>
            </a:r>
            <a:r>
              <a:rPr lang="en-GB" sz="2500" dirty="0" smtClean="0"/>
              <a:t> </a:t>
            </a:r>
            <a:r>
              <a:rPr lang="en-GB" sz="2500" dirty="0" err="1"/>
              <a:t>radionice</a:t>
            </a:r>
            <a:endParaRPr lang="hr-HR" sz="2500" dirty="0"/>
          </a:p>
          <a:p>
            <a:pPr lvl="1"/>
            <a:r>
              <a:rPr lang="it-IT" sz="2500" dirty="0" err="1"/>
              <a:t>tečaj</a:t>
            </a:r>
            <a:r>
              <a:rPr lang="it-IT" sz="2500" dirty="0"/>
              <a:t> „</a:t>
            </a:r>
            <a:r>
              <a:rPr lang="it-IT" sz="2500" dirty="0" err="1"/>
              <a:t>Osnove</a:t>
            </a:r>
            <a:r>
              <a:rPr lang="it-IT" sz="2500" dirty="0"/>
              <a:t> rada u </a:t>
            </a:r>
            <a:r>
              <a:rPr lang="it-IT" sz="2500" dirty="0" err="1"/>
              <a:t>sustavu</a:t>
            </a:r>
            <a:r>
              <a:rPr lang="it-IT" sz="2500" dirty="0"/>
              <a:t> Merlin“ – 20 </a:t>
            </a:r>
            <a:r>
              <a:rPr lang="it-IT" sz="2500" dirty="0" err="1"/>
              <a:t>sudionika</a:t>
            </a:r>
            <a:endParaRPr lang="hr-HR" sz="2500" dirty="0"/>
          </a:p>
          <a:p>
            <a:pPr lvl="1"/>
            <a:r>
              <a:rPr lang="it-IT" sz="2500" dirty="0" err="1"/>
              <a:t>tečaj</a:t>
            </a:r>
            <a:r>
              <a:rPr lang="it-IT" sz="2500" dirty="0"/>
              <a:t> „</a:t>
            </a:r>
            <a:r>
              <a:rPr lang="it-IT" sz="2500" dirty="0" err="1"/>
              <a:t>Napredni</a:t>
            </a:r>
            <a:r>
              <a:rPr lang="it-IT" sz="2500" dirty="0"/>
              <a:t> </a:t>
            </a:r>
            <a:r>
              <a:rPr lang="it-IT" sz="2500" dirty="0" err="1"/>
              <a:t>rad</a:t>
            </a:r>
            <a:r>
              <a:rPr lang="it-IT" sz="2500" dirty="0"/>
              <a:t> u </a:t>
            </a:r>
            <a:r>
              <a:rPr lang="it-IT" sz="2500" dirty="0" err="1"/>
              <a:t>sustavu</a:t>
            </a:r>
            <a:r>
              <a:rPr lang="it-IT" sz="2500" dirty="0"/>
              <a:t> Merlin – A“ – 20 </a:t>
            </a:r>
            <a:r>
              <a:rPr lang="it-IT" sz="2500" dirty="0" err="1"/>
              <a:t>sudionika</a:t>
            </a:r>
            <a:r>
              <a:rPr lang="it-IT" sz="2500" dirty="0"/>
              <a:t> </a:t>
            </a:r>
            <a:endParaRPr lang="hr-HR" sz="2500" dirty="0" smtClean="0"/>
          </a:p>
          <a:p>
            <a:pPr lvl="1"/>
            <a:r>
              <a:rPr lang="it-IT" sz="2500" dirty="0" err="1" smtClean="0"/>
              <a:t>tečaj</a:t>
            </a:r>
            <a:r>
              <a:rPr lang="it-IT" sz="2500" dirty="0" smtClean="0"/>
              <a:t> </a:t>
            </a:r>
            <a:r>
              <a:rPr lang="it-IT" sz="2500" dirty="0"/>
              <a:t>„</a:t>
            </a:r>
            <a:r>
              <a:rPr lang="it-IT" sz="2500" dirty="0" err="1"/>
              <a:t>Napredni</a:t>
            </a:r>
            <a:r>
              <a:rPr lang="it-IT" sz="2500" dirty="0"/>
              <a:t> </a:t>
            </a:r>
            <a:r>
              <a:rPr lang="it-IT" sz="2500" dirty="0" err="1"/>
              <a:t>rad</a:t>
            </a:r>
            <a:r>
              <a:rPr lang="it-IT" sz="2500" dirty="0"/>
              <a:t> u </a:t>
            </a:r>
            <a:r>
              <a:rPr lang="it-IT" sz="2500" dirty="0" err="1"/>
              <a:t>sustavu</a:t>
            </a:r>
            <a:r>
              <a:rPr lang="it-IT" sz="2500" dirty="0"/>
              <a:t> Merlin – B“ – 20 </a:t>
            </a:r>
            <a:r>
              <a:rPr lang="it-IT" sz="2500" dirty="0" err="1"/>
              <a:t>sudionika</a:t>
            </a:r>
            <a:endParaRPr lang="hr-HR" sz="2500" dirty="0"/>
          </a:p>
          <a:p>
            <a:pPr lvl="1"/>
            <a:r>
              <a:rPr lang="it-IT" sz="2500" dirty="0"/>
              <a:t>radionica „</a:t>
            </a:r>
            <a:r>
              <a:rPr lang="it-IT" sz="2500" dirty="0" err="1"/>
              <a:t>Kako</a:t>
            </a:r>
            <a:r>
              <a:rPr lang="it-IT" sz="2500" dirty="0"/>
              <a:t> </a:t>
            </a:r>
            <a:r>
              <a:rPr lang="it-IT" sz="2500" dirty="0" err="1"/>
              <a:t>izraditi</a:t>
            </a:r>
            <a:r>
              <a:rPr lang="it-IT" sz="2500" dirty="0"/>
              <a:t> e-portfolio“ – 5 </a:t>
            </a:r>
            <a:r>
              <a:rPr lang="it-IT" sz="2500" dirty="0" err="1"/>
              <a:t>sudionika</a:t>
            </a:r>
            <a:r>
              <a:rPr lang="it-IT" sz="2500" dirty="0"/>
              <a:t> </a:t>
            </a:r>
            <a:endParaRPr lang="hr-HR" sz="2500" dirty="0"/>
          </a:p>
          <a:p>
            <a:pPr lvl="1"/>
            <a:r>
              <a:rPr lang="it-IT" sz="2500" dirty="0" err="1"/>
              <a:t>tečaj</a:t>
            </a:r>
            <a:r>
              <a:rPr lang="it-IT" sz="2500" dirty="0"/>
              <a:t> „</a:t>
            </a:r>
            <a:r>
              <a:rPr lang="it-IT" sz="2500" dirty="0" err="1"/>
              <a:t>Priprema</a:t>
            </a:r>
            <a:r>
              <a:rPr lang="it-IT" sz="2500" dirty="0"/>
              <a:t> </a:t>
            </a:r>
            <a:r>
              <a:rPr lang="it-IT" sz="2500" dirty="0" err="1"/>
              <a:t>virtualnog</a:t>
            </a:r>
            <a:r>
              <a:rPr lang="it-IT" sz="2500" dirty="0"/>
              <a:t> </a:t>
            </a:r>
            <a:r>
              <a:rPr lang="it-IT" sz="2500" dirty="0" err="1"/>
              <a:t>predavanja</a:t>
            </a:r>
            <a:r>
              <a:rPr lang="it-IT" sz="2500" dirty="0"/>
              <a:t> – </a:t>
            </a:r>
            <a:r>
              <a:rPr lang="it-IT" sz="2500" dirty="0" err="1"/>
              <a:t>webinara</a:t>
            </a:r>
            <a:r>
              <a:rPr lang="it-IT" sz="2500" dirty="0"/>
              <a:t>“ – 5 </a:t>
            </a:r>
            <a:r>
              <a:rPr lang="it-IT" sz="2500" dirty="0" err="1"/>
              <a:t>sudionika</a:t>
            </a:r>
            <a:endParaRPr lang="hr-HR" sz="2500" dirty="0"/>
          </a:p>
          <a:p>
            <a:pPr lvl="1"/>
            <a:r>
              <a:rPr lang="pl-PL" sz="2500" dirty="0"/>
              <a:t>radionica „Kako započeti izradu e-kolegija“ – 40 </a:t>
            </a:r>
            <a:r>
              <a:rPr lang="pl-PL" sz="2500" dirty="0" smtClean="0"/>
              <a:t>sudionika</a:t>
            </a:r>
          </a:p>
          <a:p>
            <a:pPr lvl="1"/>
            <a:r>
              <a:rPr lang="hr-HR" sz="2500" dirty="0" smtClean="0">
                <a:ea typeface="Calibri"/>
                <a:cs typeface="Calibri"/>
              </a:rPr>
              <a:t>radionica „Ishodi </a:t>
            </a:r>
            <a:r>
              <a:rPr lang="hr-HR" sz="2500" dirty="0">
                <a:ea typeface="Calibri"/>
                <a:cs typeface="Calibri"/>
              </a:rPr>
              <a:t>učenja i metode vrednovanja u </a:t>
            </a:r>
            <a:r>
              <a:rPr lang="hr-HR" sz="2500" dirty="0" smtClean="0">
                <a:ea typeface="Calibri"/>
                <a:cs typeface="Calibri"/>
              </a:rPr>
              <a:t>e-učenju” – 20 sudionika</a:t>
            </a:r>
            <a:endParaRPr lang="hr-HR" sz="2500" dirty="0">
              <a:ea typeface="Calibri"/>
              <a:cs typeface="Calibri"/>
            </a:endParaRPr>
          </a:p>
          <a:p>
            <a:pPr lvl="1"/>
            <a:r>
              <a:rPr lang="pl-PL" sz="2500" dirty="0"/>
              <a:t>održano 50 sati konzultacija za 5 e-kolegija razine 3 u sustavu Merlin</a:t>
            </a:r>
            <a:endParaRPr lang="hr-HR" sz="2500" dirty="0"/>
          </a:p>
          <a:p>
            <a:pPr lvl="1"/>
            <a:endParaRPr lang="pl-PL" i="1" dirty="0" smtClean="0"/>
          </a:p>
          <a:p>
            <a:pPr marL="274320" lvl="1" indent="0">
              <a:buNone/>
            </a:pPr>
            <a:endParaRPr lang="hr-HR" sz="32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r-HR" sz="2500" dirty="0" err="1" smtClean="0"/>
              <a:t>CeZaN</a:t>
            </a:r>
            <a:r>
              <a:rPr lang="hr-HR" sz="2500" dirty="0" smtClean="0"/>
              <a:t>: </a:t>
            </a:r>
            <a:r>
              <a:rPr lang="en-GB" sz="2500" dirty="0" err="1" smtClean="0"/>
              <a:t>provedeno</a:t>
            </a:r>
            <a:r>
              <a:rPr lang="en-GB" sz="2500" dirty="0" smtClean="0"/>
              <a:t> </a:t>
            </a:r>
            <a:r>
              <a:rPr lang="en-GB" sz="2500" dirty="0"/>
              <a:t>1 </a:t>
            </a:r>
            <a:r>
              <a:rPr lang="en-GB" sz="2500" dirty="0" err="1"/>
              <a:t>predavanje</a:t>
            </a:r>
            <a:r>
              <a:rPr lang="en-GB" sz="2500" dirty="0"/>
              <a:t> </a:t>
            </a:r>
            <a:r>
              <a:rPr lang="en-GB" sz="2500" dirty="0" err="1"/>
              <a:t>i</a:t>
            </a:r>
            <a:r>
              <a:rPr lang="en-GB" sz="2500" dirty="0"/>
              <a:t> 4 </a:t>
            </a:r>
            <a:r>
              <a:rPr lang="en-GB" sz="2500" dirty="0" err="1"/>
              <a:t>radionice</a:t>
            </a:r>
            <a:endParaRPr lang="hr-HR" sz="2500" dirty="0"/>
          </a:p>
          <a:p>
            <a:pPr lvl="1"/>
            <a:r>
              <a:rPr lang="en-GB" sz="2500" dirty="0" err="1"/>
              <a:t>predavanje</a:t>
            </a:r>
            <a:r>
              <a:rPr lang="en-GB" sz="2500" dirty="0"/>
              <a:t> „</a:t>
            </a:r>
            <a:r>
              <a:rPr lang="en-GB" sz="2500" dirty="0" err="1"/>
              <a:t>Ishodi</a:t>
            </a:r>
            <a:r>
              <a:rPr lang="en-GB" sz="2500" dirty="0"/>
              <a:t> </a:t>
            </a:r>
            <a:r>
              <a:rPr lang="en-GB" sz="2500" dirty="0" err="1"/>
              <a:t>učenja</a:t>
            </a:r>
            <a:r>
              <a:rPr lang="en-GB" sz="2500" dirty="0"/>
              <a:t> - </a:t>
            </a:r>
            <a:r>
              <a:rPr lang="en-GB" sz="2500" dirty="0" err="1"/>
              <a:t>uvod</a:t>
            </a:r>
            <a:r>
              <a:rPr lang="en-GB" sz="2500" dirty="0"/>
              <a:t> u </a:t>
            </a:r>
            <a:r>
              <a:rPr lang="en-GB" sz="2500" dirty="0" err="1"/>
              <a:t>koncpet</a:t>
            </a:r>
            <a:r>
              <a:rPr lang="en-GB" sz="2500" dirty="0"/>
              <a:t>“</a:t>
            </a:r>
            <a:endParaRPr lang="hr-HR" sz="2500" dirty="0"/>
          </a:p>
          <a:p>
            <a:pPr lvl="1"/>
            <a:r>
              <a:rPr lang="en-GB" sz="2500" dirty="0" err="1"/>
              <a:t>radionica</a:t>
            </a:r>
            <a:r>
              <a:rPr lang="en-GB" sz="2500" dirty="0"/>
              <a:t> "</a:t>
            </a:r>
            <a:r>
              <a:rPr lang="en-GB" sz="2500" dirty="0" err="1"/>
              <a:t>Definiranje</a:t>
            </a:r>
            <a:r>
              <a:rPr lang="en-GB" sz="2500" dirty="0"/>
              <a:t> </a:t>
            </a:r>
            <a:r>
              <a:rPr lang="en-GB" sz="2500" dirty="0" err="1"/>
              <a:t>ishoda</a:t>
            </a:r>
            <a:r>
              <a:rPr lang="en-GB" sz="2500" dirty="0"/>
              <a:t> </a:t>
            </a:r>
            <a:r>
              <a:rPr lang="en-GB" sz="2500" dirty="0" err="1"/>
              <a:t>učenja</a:t>
            </a:r>
            <a:r>
              <a:rPr lang="en-GB" sz="2500" dirty="0"/>
              <a:t>“ – 40 </a:t>
            </a:r>
            <a:r>
              <a:rPr lang="en-GB" sz="2500" dirty="0" err="1"/>
              <a:t>sudionika</a:t>
            </a:r>
            <a:r>
              <a:rPr lang="en-GB" sz="2500" dirty="0"/>
              <a:t> </a:t>
            </a:r>
            <a:endParaRPr lang="hr-HR" sz="2500" dirty="0" smtClean="0"/>
          </a:p>
          <a:p>
            <a:pPr lvl="1"/>
            <a:r>
              <a:rPr lang="en-GB" sz="2500" dirty="0" err="1" smtClean="0"/>
              <a:t>radionica</a:t>
            </a:r>
            <a:r>
              <a:rPr lang="en-GB" sz="2500" dirty="0" smtClean="0"/>
              <a:t> </a:t>
            </a:r>
            <a:r>
              <a:rPr lang="en-GB" sz="2500" dirty="0"/>
              <a:t>„</a:t>
            </a:r>
            <a:r>
              <a:rPr lang="en-GB" sz="2500" dirty="0" err="1"/>
              <a:t>Metode</a:t>
            </a:r>
            <a:r>
              <a:rPr lang="en-GB" sz="2500" dirty="0"/>
              <a:t> </a:t>
            </a:r>
            <a:r>
              <a:rPr lang="en-GB" sz="2500" dirty="0" err="1"/>
              <a:t>učenja</a:t>
            </a:r>
            <a:r>
              <a:rPr lang="en-GB" sz="2500" dirty="0"/>
              <a:t> </a:t>
            </a:r>
            <a:r>
              <a:rPr lang="en-GB" sz="2500" dirty="0" err="1"/>
              <a:t>i</a:t>
            </a:r>
            <a:r>
              <a:rPr lang="en-GB" sz="2500" dirty="0"/>
              <a:t> </a:t>
            </a:r>
            <a:r>
              <a:rPr lang="en-GB" sz="2500" dirty="0" err="1"/>
              <a:t>poučavanmja</a:t>
            </a:r>
            <a:r>
              <a:rPr lang="en-GB" sz="2500" dirty="0"/>
              <a:t> </a:t>
            </a:r>
            <a:r>
              <a:rPr lang="en-GB" sz="2500" dirty="0" err="1"/>
              <a:t>za</a:t>
            </a:r>
            <a:r>
              <a:rPr lang="en-GB" sz="2500" dirty="0"/>
              <a:t> </a:t>
            </a:r>
            <a:r>
              <a:rPr lang="en-GB" sz="2500" dirty="0" err="1"/>
              <a:t>definiranje</a:t>
            </a:r>
            <a:r>
              <a:rPr lang="en-GB" sz="2500" dirty="0"/>
              <a:t> </a:t>
            </a:r>
            <a:r>
              <a:rPr lang="en-GB" sz="2500" dirty="0" err="1"/>
              <a:t>ishoda</a:t>
            </a:r>
            <a:r>
              <a:rPr lang="en-GB" sz="2500" dirty="0"/>
              <a:t> </a:t>
            </a:r>
            <a:r>
              <a:rPr lang="en-GB" sz="2500" dirty="0" err="1"/>
              <a:t>učenja</a:t>
            </a:r>
            <a:r>
              <a:rPr lang="en-GB" sz="2500" dirty="0"/>
              <a:t>“ – 40 </a:t>
            </a:r>
            <a:r>
              <a:rPr lang="en-GB" sz="2500" dirty="0" err="1"/>
              <a:t>sudionika</a:t>
            </a:r>
            <a:endParaRPr lang="hr-HR" sz="2500" dirty="0"/>
          </a:p>
          <a:p>
            <a:pPr lvl="1"/>
            <a:r>
              <a:rPr lang="en-GB" sz="2500" dirty="0" err="1"/>
              <a:t>radionica</a:t>
            </a:r>
            <a:r>
              <a:rPr lang="en-GB" sz="2500" dirty="0"/>
              <a:t> "</a:t>
            </a:r>
            <a:r>
              <a:rPr lang="en-GB" sz="2500" dirty="0" err="1"/>
              <a:t>Vrednovanje</a:t>
            </a:r>
            <a:r>
              <a:rPr lang="en-GB" sz="2500" dirty="0"/>
              <a:t> </a:t>
            </a:r>
            <a:r>
              <a:rPr lang="en-GB" sz="2500" dirty="0" err="1"/>
              <a:t>i</a:t>
            </a:r>
            <a:r>
              <a:rPr lang="en-GB" sz="2500" dirty="0"/>
              <a:t> </a:t>
            </a:r>
            <a:r>
              <a:rPr lang="en-GB" sz="2500" dirty="0" err="1"/>
              <a:t>praćenje</a:t>
            </a:r>
            <a:r>
              <a:rPr lang="en-GB" sz="2500" dirty="0"/>
              <a:t> </a:t>
            </a:r>
            <a:r>
              <a:rPr lang="en-GB" sz="2500" dirty="0" err="1"/>
              <a:t>rada</a:t>
            </a:r>
            <a:r>
              <a:rPr lang="en-GB" sz="2500" dirty="0"/>
              <a:t> </a:t>
            </a:r>
            <a:r>
              <a:rPr lang="en-GB" sz="2500" dirty="0" err="1"/>
              <a:t>studenata</a:t>
            </a:r>
            <a:r>
              <a:rPr lang="en-GB" sz="2500" dirty="0"/>
              <a:t> u </a:t>
            </a:r>
            <a:r>
              <a:rPr lang="en-GB" sz="2500" dirty="0" err="1"/>
              <a:t>skladu</a:t>
            </a:r>
            <a:r>
              <a:rPr lang="en-GB" sz="2500" dirty="0"/>
              <a:t> s </a:t>
            </a:r>
            <a:r>
              <a:rPr lang="en-GB" sz="2500" dirty="0" err="1"/>
              <a:t>definiranim</a:t>
            </a:r>
            <a:r>
              <a:rPr lang="en-GB" sz="2500" dirty="0"/>
              <a:t> </a:t>
            </a:r>
            <a:r>
              <a:rPr lang="en-GB" sz="2500" dirty="0" err="1"/>
              <a:t>ishodima</a:t>
            </a:r>
            <a:r>
              <a:rPr lang="en-GB" sz="2500" dirty="0"/>
              <a:t> </a:t>
            </a:r>
            <a:r>
              <a:rPr lang="en-GB" sz="2500" dirty="0" err="1"/>
              <a:t>učenja</a:t>
            </a:r>
            <a:r>
              <a:rPr lang="en-GB" sz="2500" dirty="0"/>
              <a:t>“ – 40 </a:t>
            </a:r>
            <a:r>
              <a:rPr lang="en-GB" sz="2500" dirty="0" err="1"/>
              <a:t>sudionika</a:t>
            </a:r>
            <a:endParaRPr lang="hr-HR" sz="2500" dirty="0"/>
          </a:p>
          <a:p>
            <a:pPr lvl="1"/>
            <a:r>
              <a:rPr lang="it-IT" sz="2500" dirty="0"/>
              <a:t>radionica "</a:t>
            </a:r>
            <a:r>
              <a:rPr lang="it-IT" sz="2500" dirty="0" err="1"/>
              <a:t>Evaluacije</a:t>
            </a:r>
            <a:r>
              <a:rPr lang="it-IT" sz="2500" dirty="0"/>
              <a:t> i </a:t>
            </a:r>
            <a:r>
              <a:rPr lang="it-IT" sz="2500" dirty="0" err="1"/>
              <a:t>kontinuirano</a:t>
            </a:r>
            <a:r>
              <a:rPr lang="it-IT" sz="2500" dirty="0"/>
              <a:t> </a:t>
            </a:r>
            <a:r>
              <a:rPr lang="it-IT" sz="2500" dirty="0" err="1"/>
              <a:t>unapređenje</a:t>
            </a:r>
            <a:r>
              <a:rPr lang="it-IT" sz="2500" dirty="0"/>
              <a:t> </a:t>
            </a:r>
            <a:r>
              <a:rPr lang="it-IT" sz="2500" dirty="0" err="1"/>
              <a:t>kvalitete</a:t>
            </a:r>
            <a:r>
              <a:rPr lang="it-IT" sz="2500" dirty="0"/>
              <a:t> </a:t>
            </a:r>
            <a:r>
              <a:rPr lang="it-IT" sz="2500" dirty="0" err="1"/>
              <a:t>nastave</a:t>
            </a:r>
            <a:r>
              <a:rPr lang="it-IT" sz="2500" dirty="0"/>
              <a:t>" – 40 </a:t>
            </a:r>
            <a:r>
              <a:rPr lang="it-IT" sz="2500" dirty="0" err="1" smtClean="0"/>
              <a:t>sudionika</a:t>
            </a:r>
            <a:endParaRPr lang="hr-HR" sz="2500" dirty="0" smtClean="0"/>
          </a:p>
          <a:p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045714" cy="4525714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512" y="152718"/>
            <a:ext cx="856895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smtClean="0"/>
              <a:t>Unaprjeđenje nastavničkih kompetencija</a:t>
            </a:r>
            <a:endParaRPr lang="hr-H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82" y="836712"/>
            <a:ext cx="7620000" cy="4857403"/>
          </a:xfrm>
        </p:spPr>
        <p:txBody>
          <a:bodyPr>
            <a:normAutofit/>
          </a:bodyPr>
          <a:lstStyle/>
          <a:p>
            <a:r>
              <a:rPr lang="en-US" sz="1400" b="0" dirty="0"/>
              <a:t>International Academic Conference on Teaching, Learning and E-learning in Budapest</a:t>
            </a:r>
          </a:p>
          <a:p>
            <a:r>
              <a:rPr lang="en-US" sz="1400" b="0" dirty="0"/>
              <a:t>Hungary 2016 (IAC-</a:t>
            </a:r>
            <a:r>
              <a:rPr lang="en-US" sz="1400" b="0" dirty="0" err="1"/>
              <a:t>TLEl</a:t>
            </a:r>
            <a:r>
              <a:rPr lang="en-US" sz="1400" b="0" dirty="0"/>
              <a:t> 2016), </a:t>
            </a:r>
            <a:r>
              <a:rPr lang="en-US" sz="1400" b="0" dirty="0" smtClean="0"/>
              <a:t>15 </a:t>
            </a:r>
            <a:r>
              <a:rPr lang="hr-HR" sz="1400" b="0" dirty="0" smtClean="0"/>
              <a:t>.</a:t>
            </a:r>
            <a:r>
              <a:rPr lang="en-US" sz="1400" b="0" dirty="0" smtClean="0"/>
              <a:t>– 16</a:t>
            </a:r>
            <a:r>
              <a:rPr lang="hr-HR" sz="1400" b="0" dirty="0" smtClean="0"/>
              <a:t>.</a:t>
            </a:r>
            <a:r>
              <a:rPr lang="en-US" sz="1400" b="0" dirty="0" smtClean="0"/>
              <a:t> </a:t>
            </a:r>
            <a:r>
              <a:rPr lang="hr-HR" sz="1400" b="0" dirty="0" smtClean="0"/>
              <a:t>4. </a:t>
            </a:r>
            <a:r>
              <a:rPr lang="en-US" sz="1400" b="0" dirty="0" smtClean="0"/>
              <a:t>2016</a:t>
            </a:r>
            <a:r>
              <a:rPr lang="hr-HR" sz="14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0" dirty="0" err="1" smtClean="0"/>
              <a:t>Development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of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Occupational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Standards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and</a:t>
            </a:r>
            <a:r>
              <a:rPr lang="hr-HR" sz="1400" b="0" dirty="0" smtClean="0"/>
              <a:t> Model </a:t>
            </a:r>
            <a:r>
              <a:rPr lang="hr-HR" sz="1400" b="0" dirty="0" err="1" smtClean="0"/>
              <a:t>of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Students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Practise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with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aim</a:t>
            </a:r>
            <a:r>
              <a:rPr lang="hr-HR" sz="1400" b="0" dirty="0" smtClean="0"/>
              <a:t> to </a:t>
            </a:r>
            <a:r>
              <a:rPr lang="hr-HR" sz="1400" b="0" dirty="0" err="1" smtClean="0"/>
              <a:t>Ensure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High</a:t>
            </a:r>
            <a:r>
              <a:rPr lang="hr-HR" sz="1400" b="0" dirty="0" smtClean="0"/>
              <a:t>-</a:t>
            </a:r>
            <a:r>
              <a:rPr lang="hr-HR" sz="1400" b="0" dirty="0" err="1" smtClean="0"/>
              <a:t>Quality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Education</a:t>
            </a:r>
            <a:endParaRPr lang="hr-HR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0" dirty="0" err="1" smtClean="0"/>
              <a:t>Improvement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of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Teaching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and</a:t>
            </a:r>
            <a:r>
              <a:rPr lang="hr-HR" sz="1400" b="0" dirty="0" smtClean="0"/>
              <a:t> Student </a:t>
            </a:r>
            <a:r>
              <a:rPr lang="hr-HR" sz="1400" b="0" dirty="0" err="1" smtClean="0"/>
              <a:t>Competences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through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Learning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Outcomes</a:t>
            </a:r>
            <a:r>
              <a:rPr lang="hr-HR" sz="1400" b="0" dirty="0" smtClean="0"/>
              <a:t> for </a:t>
            </a:r>
            <a:r>
              <a:rPr lang="hr-HR" sz="1400" b="0" dirty="0" err="1" smtClean="0"/>
              <a:t>Creating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Qualification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Standards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according</a:t>
            </a:r>
            <a:r>
              <a:rPr lang="hr-HR" sz="1400" b="0" dirty="0" smtClean="0"/>
              <a:t> to </a:t>
            </a:r>
            <a:r>
              <a:rPr lang="hr-HR" sz="1400" b="0" dirty="0" err="1" smtClean="0"/>
              <a:t>Qualification</a:t>
            </a:r>
            <a:r>
              <a:rPr lang="hr-HR" sz="1400" b="0" dirty="0" smtClean="0"/>
              <a:t> </a:t>
            </a:r>
            <a:r>
              <a:rPr lang="hr-HR" sz="1400" b="0" dirty="0" err="1" smtClean="0"/>
              <a:t>Croatians</a:t>
            </a:r>
            <a:r>
              <a:rPr lang="hr-HR" sz="1400" b="0" dirty="0" smtClean="0"/>
              <a:t> Framework</a:t>
            </a:r>
            <a:endParaRPr lang="hr-HR" sz="1400" b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683994"/>
          </a:xfrm>
        </p:spPr>
        <p:txBody>
          <a:bodyPr>
            <a:normAutofit/>
          </a:bodyPr>
          <a:lstStyle/>
          <a:p>
            <a:r>
              <a:rPr lang="hr-HR" sz="2400" dirty="0"/>
              <a:t>Unaprjeđenje nastavničkih kompetencija</a:t>
            </a:r>
          </a:p>
        </p:txBody>
      </p:sp>
      <p:pic>
        <p:nvPicPr>
          <p:cNvPr id="4098" name="Picture 2" descr="C:\Users\Marija\AppData\Local\Microsoft\Windows\Temporary Internet Files\Content.IE5\6UUVV01C\iac_tle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98" b="3265"/>
          <a:stretch/>
        </p:blipFill>
        <p:spPr bwMode="auto">
          <a:xfrm>
            <a:off x="1482895" y="2590755"/>
            <a:ext cx="6168685" cy="394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352928" cy="1188050"/>
          </a:xfrm>
        </p:spPr>
        <p:txBody>
          <a:bodyPr>
            <a:normAutofit/>
          </a:bodyPr>
          <a:lstStyle/>
          <a:p>
            <a:r>
              <a:rPr lang="hr-HR" sz="3200" dirty="0"/>
              <a:t>Razvoj modela obavljanja studentske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373563"/>
          </a:xfrm>
        </p:spPr>
        <p:txBody>
          <a:bodyPr>
            <a:normAutofit/>
          </a:bodyPr>
          <a:lstStyle/>
          <a:p>
            <a:r>
              <a:rPr lang="hr-HR" dirty="0" smtClean="0"/>
              <a:t>TTF, voditelj Goran </a:t>
            </a:r>
            <a:r>
              <a:rPr lang="hr-HR" dirty="0" err="1" smtClean="0"/>
              <a:t>Čubrić</a:t>
            </a:r>
            <a:endParaRPr lang="hr-HR" dirty="0" smtClean="0"/>
          </a:p>
          <a:p>
            <a:r>
              <a:rPr lang="hr-HR" dirty="0" smtClean="0"/>
              <a:t>FOI, Nina </a:t>
            </a:r>
            <a:r>
              <a:rPr lang="hr-HR" dirty="0" err="1" smtClean="0"/>
              <a:t>Begičević</a:t>
            </a:r>
            <a:r>
              <a:rPr lang="hr-HR" dirty="0" smtClean="0"/>
              <a:t> </a:t>
            </a:r>
            <a:r>
              <a:rPr lang="hr-HR" dirty="0" err="1" smtClean="0"/>
              <a:t>Ređep</a:t>
            </a:r>
            <a:r>
              <a:rPr lang="hr-HR" dirty="0" smtClean="0"/>
              <a:t>, Danijel </a:t>
            </a:r>
            <a:r>
              <a:rPr lang="hr-HR" dirty="0" err="1" smtClean="0"/>
              <a:t>Dadović</a:t>
            </a:r>
            <a:r>
              <a:rPr lang="hr-HR" dirty="0" smtClean="0"/>
              <a:t>, Katarina </a:t>
            </a:r>
            <a:r>
              <a:rPr lang="hr-HR" dirty="0" err="1" smtClean="0"/>
              <a:t>Pažur</a:t>
            </a:r>
            <a:r>
              <a:rPr lang="hr-HR" dirty="0" smtClean="0"/>
              <a:t> Aničić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r-HR" dirty="0" smtClean="0"/>
              <a:t>lista </a:t>
            </a:r>
            <a:r>
              <a:rPr lang="hr-HR" dirty="0"/>
              <a:t>potencijalnih </a:t>
            </a:r>
            <a:r>
              <a:rPr lang="hr-HR" dirty="0" smtClean="0"/>
              <a:t>poslodavaca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 err="1" smtClean="0"/>
              <a:t>izrađen</a:t>
            </a:r>
            <a:r>
              <a:rPr lang="en-GB" dirty="0" smtClean="0"/>
              <a:t> </a:t>
            </a:r>
            <a:r>
              <a:rPr lang="en-GB" dirty="0"/>
              <a:t>model </a:t>
            </a:r>
            <a:r>
              <a:rPr lang="en-GB" dirty="0" err="1"/>
              <a:t>procesa</a:t>
            </a:r>
            <a:r>
              <a:rPr lang="en-GB" dirty="0"/>
              <a:t> </a:t>
            </a:r>
            <a:endParaRPr lang="hr-H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 err="1"/>
              <a:t>pripremljen</a:t>
            </a:r>
            <a:r>
              <a:rPr lang="en-GB" dirty="0"/>
              <a:t> </a:t>
            </a:r>
            <a:r>
              <a:rPr lang="en-GB" dirty="0" err="1"/>
              <a:t>pravilnik</a:t>
            </a:r>
            <a:r>
              <a:rPr lang="en-GB" dirty="0"/>
              <a:t> o </a:t>
            </a:r>
            <a:r>
              <a:rPr lang="en-GB" dirty="0" err="1"/>
              <a:t>stručnoj</a:t>
            </a:r>
            <a:r>
              <a:rPr lang="en-GB" dirty="0"/>
              <a:t> </a:t>
            </a:r>
            <a:r>
              <a:rPr lang="en-GB" dirty="0" err="1"/>
              <a:t>praksi</a:t>
            </a:r>
            <a:endParaRPr lang="hr-H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dirty="0"/>
              <a:t>kreirana </a:t>
            </a:r>
            <a:r>
              <a:rPr lang="pl-PL" dirty="0" smtClean="0"/>
              <a:t>on-line aplikacija </a:t>
            </a:r>
            <a:r>
              <a:rPr lang="pl-PL" dirty="0"/>
              <a:t>za podršku stručnoj praksi, kreirana uputnica i evaluacijski obrazac</a:t>
            </a:r>
            <a:endParaRPr lang="hr-H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dirty="0" err="1"/>
              <a:t>provedena</a:t>
            </a:r>
            <a:r>
              <a:rPr lang="it-IT" dirty="0"/>
              <a:t> radionica, </a:t>
            </a:r>
            <a:r>
              <a:rPr lang="it-IT" dirty="0" err="1"/>
              <a:t>educirane</a:t>
            </a:r>
            <a:r>
              <a:rPr lang="it-IT" dirty="0"/>
              <a:t> </a:t>
            </a:r>
            <a:r>
              <a:rPr lang="hr-HR" dirty="0" smtClean="0"/>
              <a:t>4</a:t>
            </a:r>
            <a:r>
              <a:rPr lang="it-IT" dirty="0" smtClean="0"/>
              <a:t> </a:t>
            </a:r>
            <a:r>
              <a:rPr lang="it-IT" dirty="0" err="1"/>
              <a:t>osobe</a:t>
            </a:r>
            <a:r>
              <a:rPr lang="it-IT" dirty="0"/>
              <a:t> </a:t>
            </a:r>
            <a:r>
              <a:rPr lang="hr-HR" dirty="0" smtClean="0"/>
              <a:t>sa TTF-a </a:t>
            </a:r>
            <a:r>
              <a:rPr lang="it-IT" dirty="0" err="1" smtClean="0"/>
              <a:t>koje</a:t>
            </a:r>
            <a:r>
              <a:rPr lang="it-IT" dirty="0" smtClean="0"/>
              <a:t> </a:t>
            </a:r>
            <a:r>
              <a:rPr lang="it-IT" dirty="0" err="1"/>
              <a:t>će</a:t>
            </a:r>
            <a:r>
              <a:rPr lang="it-IT" dirty="0"/>
              <a:t> </a:t>
            </a:r>
            <a:r>
              <a:rPr lang="it-IT" dirty="0" err="1"/>
              <a:t>sudjelovati</a:t>
            </a:r>
            <a:r>
              <a:rPr lang="it-IT" dirty="0"/>
              <a:t> u </a:t>
            </a:r>
            <a:r>
              <a:rPr lang="it-IT" dirty="0" err="1"/>
              <a:t>procesu</a:t>
            </a:r>
            <a:r>
              <a:rPr lang="it-IT" dirty="0"/>
              <a:t> </a:t>
            </a:r>
            <a:r>
              <a:rPr lang="it-IT" dirty="0" err="1"/>
              <a:t>provođenja</a:t>
            </a:r>
            <a:r>
              <a:rPr lang="it-IT" dirty="0"/>
              <a:t> </a:t>
            </a:r>
            <a:r>
              <a:rPr lang="it-IT" dirty="0" err="1"/>
              <a:t>prakse</a:t>
            </a:r>
            <a:endParaRPr lang="hr-HR" dirty="0"/>
          </a:p>
          <a:p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590" y="44624"/>
            <a:ext cx="8579296" cy="1143000"/>
          </a:xfrm>
        </p:spPr>
        <p:txBody>
          <a:bodyPr>
            <a:normAutofit/>
          </a:bodyPr>
          <a:lstStyle/>
          <a:p>
            <a:r>
              <a:rPr lang="hr-HR" sz="2400" dirty="0"/>
              <a:t>Provedba mjera za povećanje broja studenata koji završavaju studij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620000" cy="4373563"/>
          </a:xfrm>
        </p:spPr>
        <p:txBody>
          <a:bodyPr>
            <a:noAutofit/>
          </a:bodyPr>
          <a:lstStyle/>
          <a:p>
            <a:r>
              <a:rPr lang="hr-HR" sz="1600" dirty="0" smtClean="0"/>
              <a:t>TTF, </a:t>
            </a:r>
            <a:r>
              <a:rPr lang="hr-HR" sz="1600" dirty="0"/>
              <a:t>v</a:t>
            </a:r>
            <a:r>
              <a:rPr lang="hr-HR" sz="1600" dirty="0" smtClean="0"/>
              <a:t>oditelj  </a:t>
            </a:r>
            <a:r>
              <a:rPr lang="hr-HR" sz="1600" dirty="0" err="1" smtClean="0"/>
              <a:t>Livio</a:t>
            </a:r>
            <a:r>
              <a:rPr lang="hr-HR" sz="1600" dirty="0" smtClean="0"/>
              <a:t> </a:t>
            </a:r>
            <a:r>
              <a:rPr lang="hr-HR" sz="1600" dirty="0" err="1" smtClean="0"/>
              <a:t>Racan</a:t>
            </a:r>
            <a:r>
              <a:rPr lang="hr-HR" sz="1800" dirty="0" err="1" smtClean="0">
                <a:latin typeface="Agency FB"/>
              </a:rPr>
              <a:t>é</a:t>
            </a:r>
            <a:endParaRPr lang="hr-HR" sz="1800" dirty="0" smtClean="0">
              <a:latin typeface="Agency FB"/>
            </a:endParaRPr>
          </a:p>
          <a:p>
            <a:r>
              <a:rPr lang="hr-HR" sz="1600" dirty="0" smtClean="0"/>
              <a:t>CSPS, Luka Keller</a:t>
            </a:r>
            <a:endParaRPr lang="hr-HR" sz="1600" dirty="0"/>
          </a:p>
          <a:p>
            <a:pPr lvl="0"/>
            <a:endParaRPr lang="hr-HR" sz="16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r-HR" sz="1600" dirty="0" smtClean="0"/>
              <a:t>Analizirana dosadašnja prolaznost studenata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1600" dirty="0" err="1" smtClean="0"/>
              <a:t>Evaluirane</a:t>
            </a:r>
            <a:r>
              <a:rPr lang="en-GB" sz="1600" dirty="0" smtClean="0"/>
              <a:t> </a:t>
            </a:r>
            <a:r>
              <a:rPr lang="en-GB" sz="1600" dirty="0" err="1"/>
              <a:t>postojeće</a:t>
            </a:r>
            <a:r>
              <a:rPr lang="en-GB" sz="1600" dirty="0"/>
              <a:t> </a:t>
            </a:r>
            <a:r>
              <a:rPr lang="en-GB" sz="1600" dirty="0" err="1" smtClean="0"/>
              <a:t>mjere</a:t>
            </a:r>
            <a:r>
              <a:rPr lang="en-GB" sz="1600" dirty="0" smtClean="0"/>
              <a:t> </a:t>
            </a:r>
            <a:r>
              <a:rPr lang="en-GB" sz="1600" dirty="0" err="1"/>
              <a:t>za</a:t>
            </a:r>
            <a:r>
              <a:rPr lang="en-GB" sz="1600" dirty="0"/>
              <a:t> </a:t>
            </a:r>
            <a:r>
              <a:rPr lang="en-GB" sz="1600" dirty="0" err="1"/>
              <a:t>povećanje</a:t>
            </a:r>
            <a:r>
              <a:rPr lang="en-GB" sz="1600" dirty="0"/>
              <a:t> </a:t>
            </a:r>
            <a:r>
              <a:rPr lang="en-GB" sz="1600" dirty="0" err="1"/>
              <a:t>prolaznosti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definirano</a:t>
            </a:r>
            <a:r>
              <a:rPr lang="en-GB" sz="1600" dirty="0"/>
              <a:t> 5 </a:t>
            </a:r>
            <a:r>
              <a:rPr lang="en-GB" sz="1600" dirty="0" err="1"/>
              <a:t>primjera</a:t>
            </a:r>
            <a:r>
              <a:rPr lang="en-GB" sz="1600" dirty="0"/>
              <a:t> </a:t>
            </a:r>
            <a:r>
              <a:rPr lang="en-GB" sz="1600" dirty="0" err="1"/>
              <a:t>dobre</a:t>
            </a:r>
            <a:r>
              <a:rPr lang="en-GB" sz="1600" dirty="0"/>
              <a:t> </a:t>
            </a:r>
            <a:r>
              <a:rPr lang="en-GB" sz="1600" dirty="0" err="1"/>
              <a:t>prakse</a:t>
            </a:r>
            <a:r>
              <a:rPr lang="en-GB" sz="1600" dirty="0"/>
              <a:t> </a:t>
            </a:r>
            <a:r>
              <a:rPr lang="en-GB" sz="1600" dirty="0" err="1"/>
              <a:t>koji</a:t>
            </a:r>
            <a:r>
              <a:rPr lang="en-GB" sz="1600" dirty="0"/>
              <a:t> </a:t>
            </a:r>
            <a:r>
              <a:rPr lang="en-GB" sz="1600" dirty="0" err="1"/>
              <a:t>će</a:t>
            </a:r>
            <a:r>
              <a:rPr lang="en-GB" sz="1600" dirty="0"/>
              <a:t> se </a:t>
            </a:r>
            <a:r>
              <a:rPr lang="en-GB" sz="1600" dirty="0" err="1"/>
              <a:t>implementirati</a:t>
            </a:r>
            <a:r>
              <a:rPr lang="en-GB" sz="1600" dirty="0"/>
              <a:t> u </a:t>
            </a:r>
            <a:r>
              <a:rPr lang="en-GB" sz="1600" dirty="0" err="1"/>
              <a:t>kreiranje</a:t>
            </a:r>
            <a:r>
              <a:rPr lang="en-GB" sz="1600" dirty="0"/>
              <a:t> </a:t>
            </a:r>
            <a:r>
              <a:rPr lang="en-GB" sz="1600" dirty="0" err="1"/>
              <a:t>specifičnih</a:t>
            </a:r>
            <a:r>
              <a:rPr lang="en-GB" sz="1600" dirty="0"/>
              <a:t> </a:t>
            </a:r>
            <a:r>
              <a:rPr lang="en-GB" sz="1600" dirty="0" err="1" smtClean="0"/>
              <a:t>mjera</a:t>
            </a:r>
            <a:endParaRPr lang="hr-HR" sz="16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r-HR" sz="1600" dirty="0" smtClean="0"/>
              <a:t>Studenti popunili 308 </a:t>
            </a:r>
            <a:r>
              <a:rPr lang="hr-HR" sz="1600" dirty="0"/>
              <a:t>anketnih </a:t>
            </a:r>
            <a:r>
              <a:rPr lang="hr-HR" sz="1600" dirty="0" smtClean="0"/>
              <a:t>upitnika</a:t>
            </a:r>
            <a:r>
              <a:rPr lang="hr-HR" sz="1600" dirty="0"/>
              <a:t> </a:t>
            </a:r>
            <a:r>
              <a:rPr lang="hr-HR" sz="1600" dirty="0" smtClean="0"/>
              <a:t>u kojima su procijenili svoje akademske i druge relevantne vještine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1600" dirty="0" smtClean="0"/>
              <a:t>kreirani </a:t>
            </a:r>
            <a:r>
              <a:rPr lang="pl-PL" sz="1600" dirty="0"/>
              <a:t>specifični programi za povećanje broja studenata koji završavaju studij</a:t>
            </a:r>
            <a:endParaRPr lang="hr-HR" sz="16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1600" dirty="0"/>
              <a:t>100 studenata koji su sudjelovali u opisanim </a:t>
            </a:r>
            <a:r>
              <a:rPr lang="pl-PL" sz="1600" dirty="0" smtClean="0"/>
              <a:t>treninzima</a:t>
            </a:r>
            <a:endParaRPr lang="hr-HR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7590" y="4462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 smtClean="0"/>
              <a:t>Provedba mjera za povećanje broja studenata koji završavaju studij</a:t>
            </a:r>
            <a:endParaRPr lang="hr-H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ja\AppData\Local\Microsoft\Windows\Temporary Internet Files\Content.IE5\CVM67OS7\DSCN01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60"/>
          <a:stretch/>
        </p:blipFill>
        <p:spPr bwMode="auto">
          <a:xfrm>
            <a:off x="498786" y="2067230"/>
            <a:ext cx="8136904" cy="43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7590" y="4462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 smtClean="0"/>
              <a:t>Provedba mjera za povećanje broja studenata koji završavaju studij</a:t>
            </a:r>
          </a:p>
          <a:p>
            <a:r>
              <a:rPr lang="hr-HR" sz="2000" dirty="0" smtClean="0"/>
              <a:t>Studijsko putovanje </a:t>
            </a:r>
            <a:r>
              <a:rPr lang="hr-HR" sz="2000" dirty="0" err="1" smtClean="0"/>
              <a:t>itma</a:t>
            </a:r>
            <a:r>
              <a:rPr lang="hr-HR" sz="2000" dirty="0" smtClean="0"/>
              <a:t>, </a:t>
            </a:r>
            <a:r>
              <a:rPr lang="hr-HR" sz="2000" dirty="0" err="1" smtClean="0"/>
              <a:t>milano</a:t>
            </a:r>
            <a:endParaRPr lang="hr-HR" sz="2000" dirty="0"/>
          </a:p>
        </p:txBody>
      </p:sp>
      <p:pic>
        <p:nvPicPr>
          <p:cNvPr id="6146" name="Picture 2" descr="C:\Users\Marija\AppData\Local\Microsoft\Windows\Temporary Internet Files\Content.IE5\J0QJEZH2\IMG_0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1075"/>
            <a:ext cx="7848872" cy="52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003232" cy="5433467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Projekt je financiran od Europskog socijalnog fonda i Ministarstva znanosti, obrazovanja i sporta u maksimalnom iznosu prihvatljivih troškova od 1.669.467,26 HRK od kojih bespovratna sredstva iznose 1.585.993,90 HRK.</a:t>
            </a:r>
          </a:p>
          <a:p>
            <a:endParaRPr lang="hr-HR" dirty="0" smtClean="0"/>
          </a:p>
          <a:p>
            <a:r>
              <a:rPr lang="hr-HR" dirty="0" smtClean="0"/>
              <a:t>Trajanje projekta: </a:t>
            </a:r>
            <a:r>
              <a:rPr lang="hr-HR" dirty="0" smtClean="0"/>
              <a:t>18. </a:t>
            </a:r>
            <a:r>
              <a:rPr lang="hr-HR" dirty="0" smtClean="0"/>
              <a:t>6. 2015. – </a:t>
            </a:r>
            <a:r>
              <a:rPr lang="hr-HR" dirty="0" smtClean="0"/>
              <a:t>18. </a:t>
            </a:r>
            <a:r>
              <a:rPr lang="hr-HR" dirty="0" smtClean="0"/>
              <a:t>10. 2016. godine</a:t>
            </a:r>
          </a:p>
          <a:p>
            <a:endParaRPr lang="hr-HR" dirty="0" smtClean="0"/>
          </a:p>
          <a:p>
            <a:r>
              <a:rPr lang="hr-HR" dirty="0" smtClean="0"/>
              <a:t>Svrha projekta: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0" dirty="0" smtClean="0"/>
              <a:t>razviti standarde</a:t>
            </a:r>
            <a:r>
              <a:rPr lang="hr-HR" b="0" dirty="0"/>
              <a:t> </a:t>
            </a:r>
            <a:r>
              <a:rPr lang="hr-HR" b="0" dirty="0" smtClean="0"/>
              <a:t>zanimanja </a:t>
            </a:r>
            <a:r>
              <a:rPr lang="hr-HR" b="0" dirty="0"/>
              <a:t>i </a:t>
            </a:r>
            <a:r>
              <a:rPr lang="hr-HR" b="0" dirty="0" smtClean="0"/>
              <a:t>standarde </a:t>
            </a:r>
            <a:r>
              <a:rPr lang="hr-HR" b="0" dirty="0"/>
              <a:t>kvalifikacija te </a:t>
            </a:r>
            <a:r>
              <a:rPr lang="hr-HR" b="0" dirty="0" smtClean="0"/>
              <a:t>nove preddiplomske programi </a:t>
            </a:r>
            <a:r>
              <a:rPr lang="hr-HR" b="0" dirty="0"/>
              <a:t>uz pravilnu primjenu HKO-a i </a:t>
            </a:r>
            <a:r>
              <a:rPr lang="hr-HR" b="0" dirty="0" smtClean="0"/>
              <a:t>ECTS-a.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0" dirty="0" smtClean="0"/>
              <a:t>razvoj </a:t>
            </a:r>
            <a:r>
              <a:rPr lang="hr-HR" b="0" dirty="0"/>
              <a:t>sustava stručne </a:t>
            </a:r>
            <a:r>
              <a:rPr lang="hr-HR" b="0" dirty="0" smtClean="0"/>
              <a:t>prakse, poboljšati nastavničke i didaktičke materijale, </a:t>
            </a:r>
            <a:r>
              <a:rPr lang="pt-BR" b="0" dirty="0" smtClean="0"/>
              <a:t>pod</a:t>
            </a:r>
            <a:r>
              <a:rPr lang="hr-HR" b="0" dirty="0" smtClean="0"/>
              <a:t>ići sustav</a:t>
            </a:r>
            <a:r>
              <a:rPr lang="pt-BR" b="0" dirty="0" smtClean="0"/>
              <a:t> </a:t>
            </a:r>
            <a:r>
              <a:rPr lang="pt-BR" b="0" dirty="0"/>
              <a:t>e-učenja na novu razinu. U skladu s time, provesti </a:t>
            </a:r>
            <a:r>
              <a:rPr lang="pt-BR" b="0" dirty="0" smtClean="0"/>
              <a:t>program </a:t>
            </a:r>
            <a:r>
              <a:rPr lang="pt-BR" b="0" dirty="0"/>
              <a:t>usavršavanja nastavnika u primjeni koncepta ishoda učenja </a:t>
            </a:r>
            <a:r>
              <a:rPr lang="pt-BR" b="0" dirty="0" smtClean="0"/>
              <a:t>i</a:t>
            </a:r>
            <a:r>
              <a:rPr lang="hr-HR" b="0" dirty="0" smtClean="0"/>
              <a:t> inovativnih </a:t>
            </a:r>
            <a:r>
              <a:rPr lang="hr-HR" b="0" dirty="0"/>
              <a:t>metoda poučavanja.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828010"/>
          </a:xfrm>
        </p:spPr>
        <p:txBody>
          <a:bodyPr>
            <a:normAutofit/>
          </a:bodyPr>
          <a:lstStyle/>
          <a:p>
            <a:r>
              <a:rPr lang="hr-HR" sz="3200" dirty="0"/>
              <a:t>Promidžba i vidljivost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TTF, </a:t>
            </a:r>
            <a:r>
              <a:rPr lang="hr-HR" dirty="0"/>
              <a:t>v</a:t>
            </a:r>
            <a:r>
              <a:rPr lang="hr-HR" dirty="0" smtClean="0"/>
              <a:t>oditeljica Ivana Salopek </a:t>
            </a:r>
            <a:r>
              <a:rPr lang="hr-HR" dirty="0" err="1" smtClean="0"/>
              <a:t>Čubrić</a:t>
            </a:r>
            <a:endParaRPr lang="hr-HR" dirty="0" smtClean="0"/>
          </a:p>
          <a:p>
            <a:r>
              <a:rPr lang="hr-HR" dirty="0" smtClean="0"/>
              <a:t>HIST, </a:t>
            </a:r>
            <a:r>
              <a:rPr lang="hr-HR" dirty="0" smtClean="0"/>
              <a:t> Agata </a:t>
            </a:r>
            <a:r>
              <a:rPr lang="hr-HR" dirty="0" err="1" smtClean="0"/>
              <a:t>Vinčić</a:t>
            </a:r>
            <a:endParaRPr lang="hr-HR" dirty="0"/>
          </a:p>
          <a:p>
            <a:endParaRPr lang="hr-HR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 err="1" smtClean="0"/>
              <a:t>izrađena</a:t>
            </a:r>
            <a:r>
              <a:rPr lang="en-GB" dirty="0" smtClean="0"/>
              <a:t> </a:t>
            </a:r>
            <a:r>
              <a:rPr lang="en-GB" dirty="0"/>
              <a:t>Web </a:t>
            </a:r>
            <a:r>
              <a:rPr lang="en-GB" dirty="0" err="1"/>
              <a:t>stranica</a:t>
            </a:r>
            <a:r>
              <a:rPr lang="en-GB" dirty="0"/>
              <a:t> </a:t>
            </a:r>
            <a:r>
              <a:rPr lang="en-GB" dirty="0" err="1" smtClean="0"/>
              <a:t>projekta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</a:rPr>
              <a:t>http://hko.ttf.unizg.hr/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/>
              <a:t>10000</a:t>
            </a:r>
            <a:r>
              <a:rPr lang="en-GB" dirty="0" smtClean="0"/>
              <a:t> </a:t>
            </a:r>
            <a:r>
              <a:rPr lang="en-GB" dirty="0" err="1"/>
              <a:t>posjeta</a:t>
            </a:r>
            <a:r>
              <a:rPr lang="en-GB" dirty="0"/>
              <a:t> Web </a:t>
            </a:r>
            <a:r>
              <a:rPr lang="en-GB" dirty="0" err="1"/>
              <a:t>stranici</a:t>
            </a:r>
            <a:endParaRPr lang="hr-H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dirty="0" smtClean="0"/>
              <a:t>300 letaka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dirty="0" smtClean="0"/>
              <a:t>100 </a:t>
            </a:r>
            <a:r>
              <a:rPr lang="pl-PL" dirty="0"/>
              <a:t>poduzetnika upoznato s ciljevima </a:t>
            </a:r>
            <a:r>
              <a:rPr lang="pl-PL" dirty="0" smtClean="0"/>
              <a:t>projekta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dirty="0" smtClean="0"/>
              <a:t>300 </a:t>
            </a:r>
            <a:r>
              <a:rPr lang="pl-PL" dirty="0"/>
              <a:t>potencijalnih studenata</a:t>
            </a:r>
            <a:endParaRPr lang="hr-H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 err="1" smtClean="0"/>
              <a:t>ukupno</a:t>
            </a:r>
            <a:r>
              <a:rPr lang="en-GB" dirty="0" smtClean="0"/>
              <a:t> 1</a:t>
            </a:r>
            <a:r>
              <a:rPr lang="hr-HR" dirty="0" smtClean="0"/>
              <a:t>5</a:t>
            </a:r>
            <a:r>
              <a:rPr lang="en-GB" dirty="0" smtClean="0"/>
              <a:t>0000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upoznato</a:t>
            </a:r>
            <a:r>
              <a:rPr lang="en-GB" dirty="0"/>
              <a:t> s </a:t>
            </a:r>
            <a:r>
              <a:rPr lang="en-GB" dirty="0" err="1"/>
              <a:t>ciljevima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putem</a:t>
            </a:r>
            <a:r>
              <a:rPr lang="en-GB" dirty="0"/>
              <a:t> </a:t>
            </a:r>
            <a:r>
              <a:rPr lang="en-GB" dirty="0" err="1"/>
              <a:t>oglašavanja</a:t>
            </a:r>
            <a:r>
              <a:rPr lang="en-GB" dirty="0"/>
              <a:t> u </a:t>
            </a:r>
            <a:r>
              <a:rPr lang="en-GB" dirty="0" err="1" smtClean="0"/>
              <a:t>tiskovinama</a:t>
            </a:r>
            <a:r>
              <a:rPr lang="hr-HR" dirty="0" smtClean="0"/>
              <a:t> (24 sata, Slobodna Dalmacija, Jutarnji list, Varaždinske Vijesti, Tekstil)</a:t>
            </a:r>
            <a:endParaRPr lang="hr-H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/>
              <a:t>12 </a:t>
            </a:r>
            <a:r>
              <a:rPr lang="hr-HR" dirty="0"/>
              <a:t>članaka o rezultatima </a:t>
            </a:r>
            <a:r>
              <a:rPr lang="hr-HR" dirty="0" smtClean="0"/>
              <a:t>projekta (Tekstil, </a:t>
            </a:r>
            <a:r>
              <a:rPr lang="hr-HR" dirty="0" err="1" smtClean="0"/>
              <a:t>Amca</a:t>
            </a:r>
            <a:r>
              <a:rPr lang="hr-HR" dirty="0" smtClean="0"/>
              <a:t> glasnik, HKO-obavijesti, HIS,…)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/>
              <a:t>Organizirana </a:t>
            </a:r>
            <a:r>
              <a:rPr lang="hr-HR" dirty="0" err="1" smtClean="0"/>
              <a:t>diseminacijska</a:t>
            </a:r>
            <a:r>
              <a:rPr lang="hr-HR" dirty="0" smtClean="0"/>
              <a:t> konferencija </a:t>
            </a:r>
            <a:endParaRPr lang="hr-H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900018"/>
          </a:xfrm>
        </p:spPr>
        <p:txBody>
          <a:bodyPr>
            <a:normAutofit/>
          </a:bodyPr>
          <a:lstStyle/>
          <a:p>
            <a:r>
              <a:rPr lang="hr-HR" sz="2400" dirty="0"/>
              <a:t>Upravljanje projektom i administracija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0" y="1484784"/>
            <a:ext cx="8219256" cy="4373563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TTF</a:t>
            </a:r>
            <a:r>
              <a:rPr lang="hr-HR" sz="2400" dirty="0"/>
              <a:t>, </a:t>
            </a:r>
            <a:r>
              <a:rPr lang="hr-HR" sz="2400" dirty="0" smtClean="0"/>
              <a:t>voditelj Vesna </a:t>
            </a:r>
            <a:r>
              <a:rPr lang="hr-HR" sz="2400" dirty="0"/>
              <a:t>Marija Potočić Matković 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/>
              <a:t>Zapošljavanje dvije osobe: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r-HR" b="1" dirty="0" smtClean="0"/>
              <a:t>projektni menadžer Franjo </a:t>
            </a:r>
            <a:r>
              <a:rPr lang="hr-HR" b="1" dirty="0" err="1" smtClean="0"/>
              <a:t>Benjak</a:t>
            </a:r>
            <a:r>
              <a:rPr lang="hr-HR" b="1" dirty="0" smtClean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r-HR" b="1" dirty="0" smtClean="0"/>
              <a:t>projektni </a:t>
            </a:r>
            <a:r>
              <a:rPr lang="hr-HR" b="1" dirty="0"/>
              <a:t>administrator </a:t>
            </a:r>
            <a:r>
              <a:rPr lang="hr-HR" b="1" dirty="0" smtClean="0"/>
              <a:t>Jelena </a:t>
            </a:r>
            <a:r>
              <a:rPr lang="hr-HR" b="1" dirty="0" err="1" smtClean="0"/>
              <a:t>Peran</a:t>
            </a:r>
            <a:endParaRPr lang="hr-HR" b="1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/>
              <a:t>5 </a:t>
            </a:r>
            <a:r>
              <a:rPr lang="en-GB" dirty="0" err="1"/>
              <a:t>kvartalnih</a:t>
            </a:r>
            <a:r>
              <a:rPr lang="en-GB" dirty="0"/>
              <a:t> </a:t>
            </a:r>
            <a:r>
              <a:rPr lang="en-GB" dirty="0" err="1"/>
              <a:t>financijskih</a:t>
            </a:r>
            <a:r>
              <a:rPr lang="en-GB" dirty="0"/>
              <a:t> </a:t>
            </a:r>
            <a:r>
              <a:rPr lang="en-GB" dirty="0" err="1" smtClean="0"/>
              <a:t>izvještaja</a:t>
            </a:r>
            <a:r>
              <a:rPr lang="hr-HR" dirty="0" smtClean="0"/>
              <a:t>, ASOO DEFCO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/>
              <a:t>finalni izvještaj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/>
              <a:t>3. radna sastanka prijavitelja i partnera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/>
              <a:t>o</a:t>
            </a:r>
            <a:r>
              <a:rPr lang="hr-HR" dirty="0" smtClean="0"/>
              <a:t>krugli stol i fokus grupe s gospodarstvenicima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/>
              <a:t>10 projektnih sastanaka voditelja elemenata projekta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/>
              <a:t>6 sastanaka vezanih uz izradu standarda zanimanja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 smtClean="0"/>
              <a:t>11 sastanaka vezanih uz standarde kvalifikacija i nove programe</a:t>
            </a:r>
            <a:endParaRPr lang="hr-H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b="1" dirty="0" smtClean="0"/>
          </a:p>
          <a:p>
            <a:endParaRPr lang="hr-HR" sz="2400" b="1" dirty="0"/>
          </a:p>
          <a:p>
            <a:endParaRPr lang="hr-HR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424936" cy="900018"/>
          </a:xfrm>
        </p:spPr>
        <p:txBody>
          <a:bodyPr>
            <a:noAutofit/>
          </a:bodyPr>
          <a:lstStyle/>
          <a:p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> Osvrt predstavnika </a:t>
            </a:r>
            <a:r>
              <a:rPr lang="hr-HR" sz="2000" b="1" dirty="0" smtClean="0"/>
              <a:t>partnerskih institucija </a:t>
            </a:r>
            <a:r>
              <a:rPr lang="hr-HR" sz="2000" b="1" dirty="0"/>
              <a:t>	</a:t>
            </a:r>
            <a:br>
              <a:rPr lang="hr-HR" sz="2000" b="1" dirty="0"/>
            </a:br>
            <a:endParaRPr lang="hr-H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147248" cy="5145435"/>
          </a:xfrm>
        </p:spPr>
        <p:txBody>
          <a:bodyPr/>
          <a:lstStyle/>
          <a:p>
            <a:endParaRPr lang="hr-HR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Daliborka Pašić, </a:t>
            </a:r>
            <a:r>
              <a:rPr lang="hr-HR" b="0" dirty="0" smtClean="0"/>
              <a:t>Sveučilište </a:t>
            </a:r>
            <a:r>
              <a:rPr lang="hr-HR" b="0" dirty="0"/>
              <a:t>u Zagrebu - Centar za obrazovanje nastavnika </a:t>
            </a:r>
            <a:endParaRPr lang="hr-HR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Luka Keller, </a:t>
            </a:r>
            <a:r>
              <a:rPr lang="hr-HR" b="0" dirty="0"/>
              <a:t>Sveučilište u Zagrebu - Centar za savjetovanje i podršku studentima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Danijel </a:t>
            </a:r>
            <a:r>
              <a:rPr lang="hr-HR" dirty="0" err="1" smtClean="0"/>
              <a:t>Dadović</a:t>
            </a:r>
            <a:r>
              <a:rPr lang="hr-HR" dirty="0" smtClean="0"/>
              <a:t>, </a:t>
            </a:r>
            <a:r>
              <a:rPr lang="hr-HR" b="0" dirty="0" smtClean="0"/>
              <a:t>Sveučilište </a:t>
            </a:r>
            <a:r>
              <a:rPr lang="hr-HR" b="0" dirty="0"/>
              <a:t>u Zagrebu Fakultet organizacije i informatike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Sandra </a:t>
            </a:r>
            <a:r>
              <a:rPr lang="hr-HR" dirty="0"/>
              <a:t>Kučina </a:t>
            </a:r>
            <a:r>
              <a:rPr lang="hr-HR" dirty="0" err="1"/>
              <a:t>Softić</a:t>
            </a:r>
            <a:r>
              <a:rPr lang="hr-HR" b="0" dirty="0"/>
              <a:t>, Sveučilište u Zagrebu Sveučilišni računski centar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Ana </a:t>
            </a:r>
            <a:r>
              <a:rPr lang="hr-HR" dirty="0" err="1" smtClean="0"/>
              <a:t>Falak</a:t>
            </a:r>
            <a:r>
              <a:rPr lang="hr-HR" b="0" dirty="0" smtClean="0"/>
              <a:t>, Hrvatska udruga poslodavaca</a:t>
            </a:r>
            <a:endParaRPr lang="hr-HR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Agata </a:t>
            </a:r>
            <a:r>
              <a:rPr lang="hr-HR" dirty="0" err="1" smtClean="0"/>
              <a:t>Vinčić</a:t>
            </a:r>
            <a:r>
              <a:rPr lang="hr-HR" b="0" dirty="0" smtClean="0"/>
              <a:t>, </a:t>
            </a:r>
            <a:r>
              <a:rPr lang="hr-HR" b="0" dirty="0" smtClean="0"/>
              <a:t>Hrvatski </a:t>
            </a:r>
            <a:r>
              <a:rPr lang="hr-HR" b="0" dirty="0"/>
              <a:t>inženjerski savez tekstilaca </a:t>
            </a:r>
          </a:p>
          <a:p>
            <a:r>
              <a:rPr lang="hr-HR" b="0" dirty="0"/>
              <a:t>	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352928" cy="1752600"/>
          </a:xfrm>
        </p:spPr>
        <p:txBody>
          <a:bodyPr>
            <a:noAutofit/>
          </a:bodyPr>
          <a:lstStyle/>
          <a:p>
            <a:r>
              <a:rPr lang="hr-HR" sz="1600" dirty="0" smtClean="0"/>
              <a:t>HVALA SVIMA KOJI SU SE UKLJUČILI U RAD PROJEKTA!</a:t>
            </a:r>
          </a:p>
          <a:p>
            <a:endParaRPr lang="hr-HR" sz="1600" dirty="0"/>
          </a:p>
          <a:p>
            <a:r>
              <a:rPr lang="hr-HR" sz="1600" dirty="0" smtClean="0"/>
              <a:t>Domjenak </a:t>
            </a:r>
            <a:endParaRPr lang="hr-HR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arija\AppData\Local\Microsoft\Windows\Temporary Internet Files\Content.IE5\K13FU0W0\stock-vector-lunch-time-161123954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6" b="32678"/>
          <a:stretch/>
        </p:blipFill>
        <p:spPr bwMode="auto">
          <a:xfrm>
            <a:off x="1979712" y="4941168"/>
            <a:ext cx="996749" cy="6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476672"/>
            <a:ext cx="5791200" cy="756002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atin typeface="+mn-lt"/>
              </a:rPr>
              <a:t>nositelj: </a:t>
            </a:r>
            <a:endParaRPr lang="hr-HR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1363"/>
            <a:ext cx="7620000" cy="3961934"/>
          </a:xfrm>
        </p:spPr>
        <p:txBody>
          <a:bodyPr>
            <a:normAutofit/>
          </a:bodyPr>
          <a:lstStyle/>
          <a:p>
            <a:r>
              <a:rPr lang="hr-HR" sz="3200" cap="all" dirty="0" smtClean="0">
                <a:solidFill>
                  <a:srgbClr val="C00000"/>
                </a:solidFill>
              </a:rPr>
              <a:t>Partneri</a:t>
            </a:r>
            <a:r>
              <a:rPr lang="hr-HR" sz="3200" cap="all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/>
              <a:t>Sveučilište</a:t>
            </a:r>
            <a:r>
              <a:rPr lang="en-US" dirty="0" smtClean="0"/>
              <a:t> u </a:t>
            </a:r>
            <a:r>
              <a:rPr lang="en-US" dirty="0" err="1" smtClean="0"/>
              <a:t>Zagrebu</a:t>
            </a:r>
            <a:r>
              <a:rPr lang="hr-HR" dirty="0" smtClean="0"/>
              <a:t>, </a:t>
            </a:r>
            <a:r>
              <a:rPr lang="pl-PL" dirty="0"/>
              <a:t>Centar za obrazovanje nastavnika i Centar </a:t>
            </a:r>
            <a:r>
              <a:rPr lang="pl-PL" dirty="0" smtClean="0"/>
              <a:t>za savjetovanje </a:t>
            </a:r>
            <a:r>
              <a:rPr lang="pl-PL" dirty="0"/>
              <a:t>i podršku studentima</a:t>
            </a:r>
            <a:r>
              <a:rPr lang="en-US" dirty="0" smtClean="0"/>
              <a:t> </a:t>
            </a:r>
            <a:endParaRPr lang="hr-H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/>
              <a:t>Sveučilište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Zagrebu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informatike</a:t>
            </a:r>
            <a:r>
              <a:rPr lang="en-US" dirty="0"/>
              <a:t> </a:t>
            </a:r>
            <a:r>
              <a:rPr lang="en-US" dirty="0" err="1" smtClean="0"/>
              <a:t>Varaždin</a:t>
            </a:r>
            <a:endParaRPr lang="hr-H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/>
              <a:t>Sveučilišni</a:t>
            </a:r>
            <a:r>
              <a:rPr lang="en-US" dirty="0"/>
              <a:t> </a:t>
            </a:r>
            <a:r>
              <a:rPr lang="en-US" dirty="0" err="1"/>
              <a:t>računski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Sveučilišta</a:t>
            </a:r>
            <a:r>
              <a:rPr lang="en-US" dirty="0"/>
              <a:t> u </a:t>
            </a:r>
            <a:r>
              <a:rPr lang="en-US" dirty="0" err="1" smtClean="0"/>
              <a:t>Zagrebu</a:t>
            </a:r>
            <a:endParaRPr lang="hr-H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Hrvatska udruga </a:t>
            </a:r>
            <a:r>
              <a:rPr lang="pl-PL" dirty="0" smtClean="0"/>
              <a:t>poslodavaca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Hrvatski inženjerski savez </a:t>
            </a:r>
            <a:r>
              <a:rPr lang="pl-PL" dirty="0" smtClean="0"/>
              <a:t>tekstilaca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340768"/>
            <a:ext cx="741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/>
              <a:t>Sveučilište</a:t>
            </a:r>
            <a:r>
              <a:rPr lang="en-US" sz="2000" b="1" dirty="0"/>
              <a:t> u </a:t>
            </a:r>
            <a:r>
              <a:rPr lang="en-US" sz="2000" b="1" dirty="0" err="1"/>
              <a:t>Zagrebu</a:t>
            </a:r>
            <a:r>
              <a:rPr lang="hr-HR" sz="2000" b="1" dirty="0"/>
              <a:t> Tekstilno-tehnološki fakultet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12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791200" cy="1371600"/>
          </a:xfrm>
        </p:spPr>
        <p:txBody>
          <a:bodyPr/>
          <a:lstStyle/>
          <a:p>
            <a:r>
              <a:rPr lang="hr-HR" dirty="0"/>
              <a:t>Elementi projekta: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620000" cy="437356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3000" dirty="0" smtClean="0"/>
              <a:t>Izrada </a:t>
            </a:r>
            <a:r>
              <a:rPr lang="hr-HR" sz="3000" dirty="0"/>
              <a:t>standarda </a:t>
            </a:r>
            <a:r>
              <a:rPr lang="hr-HR" sz="3000" dirty="0" smtClean="0"/>
              <a:t>zanimanja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3000" dirty="0"/>
              <a:t>Izrada standarda </a:t>
            </a:r>
            <a:r>
              <a:rPr lang="hr-HR" sz="3000" dirty="0" smtClean="0"/>
              <a:t>kvalifikacija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3000" dirty="0"/>
              <a:t>Razvoj novih </a:t>
            </a:r>
            <a:r>
              <a:rPr lang="hr-HR" sz="3000" dirty="0" smtClean="0"/>
              <a:t>preddiplomskih programa </a:t>
            </a:r>
            <a:r>
              <a:rPr lang="hr-HR" sz="3000" dirty="0"/>
              <a:t>na </a:t>
            </a:r>
            <a:r>
              <a:rPr lang="hr-HR" sz="3000" dirty="0" smtClean="0"/>
              <a:t>TTF-u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3000" dirty="0"/>
              <a:t>Unaprjeđenje </a:t>
            </a:r>
            <a:r>
              <a:rPr lang="vi-VN" sz="3000" dirty="0" smtClean="0"/>
              <a:t>nastavničkih</a:t>
            </a:r>
            <a:r>
              <a:rPr lang="hr-HR" sz="3000" dirty="0" smtClean="0"/>
              <a:t> kompetencija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3000" dirty="0"/>
              <a:t>Razvoj modela obavljanja </a:t>
            </a:r>
            <a:r>
              <a:rPr lang="hr-HR" sz="3000" dirty="0" smtClean="0"/>
              <a:t>studentske prakse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000" dirty="0"/>
              <a:t>Provedba mjera za povećanje </a:t>
            </a:r>
            <a:r>
              <a:rPr lang="pl-PL" sz="3000" dirty="0" smtClean="0"/>
              <a:t>broja </a:t>
            </a:r>
            <a:r>
              <a:rPr lang="hr-HR" sz="3000" dirty="0" smtClean="0"/>
              <a:t>studenata </a:t>
            </a:r>
            <a:r>
              <a:rPr lang="hr-HR" sz="3000" dirty="0"/>
              <a:t>koji završavaju </a:t>
            </a:r>
            <a:r>
              <a:rPr lang="hr-HR" sz="3000" dirty="0" smtClean="0"/>
              <a:t>studij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3000" dirty="0"/>
              <a:t>Promidžba i </a:t>
            </a:r>
            <a:r>
              <a:rPr lang="hr-HR" sz="3000" dirty="0" smtClean="0"/>
              <a:t>vidljivost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3000" dirty="0"/>
              <a:t>Upravljanje projektom </a:t>
            </a:r>
            <a:r>
              <a:rPr lang="hr-HR" sz="3000" dirty="0" smtClean="0"/>
              <a:t>i administracija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hr-HR" sz="3200" dirty="0"/>
              <a:t>Izrada</a:t>
            </a:r>
            <a:r>
              <a:rPr lang="hr-HR" sz="3200" i="1" dirty="0"/>
              <a:t> </a:t>
            </a:r>
            <a:r>
              <a:rPr lang="hr-HR" sz="3200" dirty="0"/>
              <a:t>standarda</a:t>
            </a:r>
            <a:r>
              <a:rPr lang="hr-HR" sz="3200" i="1" dirty="0"/>
              <a:t> </a:t>
            </a:r>
            <a:r>
              <a:rPr lang="hr-HR" sz="3200" dirty="0"/>
              <a:t>zanimanja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TTF </a:t>
            </a:r>
          </a:p>
          <a:p>
            <a:r>
              <a:rPr lang="hr-HR" dirty="0" smtClean="0"/>
              <a:t>HUP, Ana </a:t>
            </a:r>
            <a:r>
              <a:rPr lang="hr-HR" dirty="0" err="1" smtClean="0"/>
              <a:t>Falak</a:t>
            </a:r>
            <a:r>
              <a:rPr lang="hr-HR" dirty="0" smtClean="0"/>
              <a:t> </a:t>
            </a:r>
          </a:p>
          <a:p>
            <a:r>
              <a:rPr lang="hr-HR" dirty="0" smtClean="0"/>
              <a:t>HIST, </a:t>
            </a:r>
            <a:r>
              <a:rPr lang="hr-HR" dirty="0"/>
              <a:t>Vinko </a:t>
            </a:r>
            <a:r>
              <a:rPr lang="hr-HR" dirty="0" smtClean="0"/>
              <a:t>Barišić, </a:t>
            </a:r>
            <a:r>
              <a:rPr lang="hr-HR" dirty="0"/>
              <a:t>Agata </a:t>
            </a:r>
            <a:r>
              <a:rPr lang="hr-HR" dirty="0" err="1" smtClean="0"/>
              <a:t>Vinčić</a:t>
            </a:r>
            <a:endParaRPr lang="hr-HR" dirty="0" smtClean="0"/>
          </a:p>
          <a:p>
            <a:r>
              <a:rPr lang="hr-HR" sz="1700" dirty="0" smtClean="0"/>
              <a:t>1</a:t>
            </a:r>
            <a:r>
              <a:rPr lang="hr-HR" sz="1700" dirty="0"/>
              <a:t>.	</a:t>
            </a:r>
            <a:r>
              <a:rPr lang="hr-HR" sz="1700" dirty="0" smtClean="0"/>
              <a:t>standard </a:t>
            </a:r>
            <a:r>
              <a:rPr lang="hr-HR" sz="1700" dirty="0"/>
              <a:t>zanimanja za tekstilno – mehaničkog inženjera</a:t>
            </a:r>
          </a:p>
          <a:p>
            <a:r>
              <a:rPr lang="hr-HR" sz="1700" dirty="0"/>
              <a:t>2.	</a:t>
            </a:r>
            <a:r>
              <a:rPr lang="hr-HR" sz="1700" dirty="0" smtClean="0"/>
              <a:t>standard </a:t>
            </a:r>
            <a:r>
              <a:rPr lang="hr-HR" sz="1700" dirty="0"/>
              <a:t>zanimanja za tekstilno – kemijskog inženjera</a:t>
            </a:r>
          </a:p>
          <a:p>
            <a:r>
              <a:rPr lang="hr-HR" sz="1700" dirty="0"/>
              <a:t>3.	standard zanimanja za inženjera odjevne tehnologije</a:t>
            </a:r>
          </a:p>
          <a:p>
            <a:r>
              <a:rPr lang="hr-HR" sz="1700" dirty="0"/>
              <a:t>4.	standard zanimanja za dizajnera tekstila i odjeća</a:t>
            </a:r>
          </a:p>
          <a:p>
            <a:r>
              <a:rPr lang="hr-HR" sz="1700" dirty="0"/>
              <a:t>5.	standard zanimanja za industrijskog dizajnera tekstila i odjeće</a:t>
            </a:r>
          </a:p>
          <a:p>
            <a:r>
              <a:rPr lang="hr-HR" sz="1700" dirty="0"/>
              <a:t>6.	standard zanimanja za dizajnera obuće i kožne galanterije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485740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Voditeljica: Vesna </a:t>
            </a:r>
            <a:r>
              <a:rPr lang="hr-HR" dirty="0"/>
              <a:t>Marija Potočić </a:t>
            </a:r>
            <a:r>
              <a:rPr lang="hr-HR" dirty="0" smtClean="0"/>
              <a:t>Matković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 err="1"/>
              <a:t>Alica</a:t>
            </a:r>
            <a:r>
              <a:rPr lang="hr-HR" dirty="0"/>
              <a:t> </a:t>
            </a:r>
            <a:r>
              <a:rPr lang="hr-HR" dirty="0" err="1"/>
              <a:t>Grilec</a:t>
            </a:r>
            <a:r>
              <a:rPr lang="hr-HR" dirty="0"/>
              <a:t> </a:t>
            </a:r>
            <a:r>
              <a:rPr lang="hr-HR" dirty="0" err="1"/>
              <a:t>Kaurić</a:t>
            </a:r>
            <a:endParaRPr lang="hr-H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Ana </a:t>
            </a:r>
            <a:r>
              <a:rPr lang="hr-HR" dirty="0" err="1"/>
              <a:t>Sutlović</a:t>
            </a:r>
            <a:endParaRPr lang="hr-H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 err="1"/>
              <a:t>Andrea</a:t>
            </a:r>
            <a:r>
              <a:rPr lang="hr-HR" dirty="0"/>
              <a:t> </a:t>
            </a:r>
            <a:r>
              <a:rPr lang="hr-HR" dirty="0" err="1"/>
              <a:t>Pavetić</a:t>
            </a:r>
            <a:endParaRPr lang="hr-H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Anica </a:t>
            </a:r>
            <a:r>
              <a:rPr lang="hr-HR" dirty="0" err="1"/>
              <a:t>Hursa</a:t>
            </a:r>
            <a:r>
              <a:rPr lang="hr-HR" dirty="0"/>
              <a:t> </a:t>
            </a:r>
            <a:r>
              <a:rPr lang="hr-HR" dirty="0" err="1"/>
              <a:t>Šajatović</a:t>
            </a:r>
            <a:endParaRPr lang="hr-H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Branka Vojnović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Edita </a:t>
            </a:r>
            <a:r>
              <a:rPr lang="hr-HR" dirty="0" err="1"/>
              <a:t>Vujasinović</a:t>
            </a:r>
            <a:endParaRPr lang="hr-H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Jadranka </a:t>
            </a:r>
            <a:r>
              <a:rPr lang="hr-HR" dirty="0" err="1"/>
              <a:t>Akalović</a:t>
            </a:r>
            <a:endParaRPr lang="hr-H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Katarina Nina </a:t>
            </a:r>
            <a:r>
              <a:rPr lang="hr-HR" dirty="0" err="1"/>
              <a:t>Simončič</a:t>
            </a:r>
            <a:endParaRPr lang="hr-H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Snježana </a:t>
            </a:r>
            <a:r>
              <a:rPr lang="hr-HR" dirty="0" err="1"/>
              <a:t>Brnada</a:t>
            </a:r>
            <a:endParaRPr lang="hr-H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Snježana </a:t>
            </a:r>
            <a:r>
              <a:rPr lang="hr-HR" dirty="0" err="1"/>
              <a:t>Firšt</a:t>
            </a:r>
            <a:r>
              <a:rPr lang="hr-HR" dirty="0"/>
              <a:t> </a:t>
            </a:r>
            <a:r>
              <a:rPr lang="hr-HR" dirty="0" err="1"/>
              <a:t>Rogale</a:t>
            </a:r>
            <a:endParaRPr lang="hr-H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Suzana Kutnjak </a:t>
            </a:r>
            <a:r>
              <a:rPr lang="hr-HR" dirty="0" err="1"/>
              <a:t>Mravlinčić</a:t>
            </a:r>
            <a:endParaRPr lang="hr-H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Željko </a:t>
            </a:r>
            <a:r>
              <a:rPr lang="hr-HR" dirty="0" err="1"/>
              <a:t>Penava</a:t>
            </a:r>
            <a:endParaRPr lang="hr-HR" dirty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02189" y="4766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cap="all" dirty="0" smtClean="0">
                <a:solidFill>
                  <a:srgbClr val="C00000"/>
                </a:solidFill>
              </a:rPr>
              <a:t>Tim za izradu Standarda zanimanja</a:t>
            </a:r>
            <a:endParaRPr lang="hr-HR" b="1" cap="all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756002"/>
          </a:xfrm>
        </p:spPr>
        <p:txBody>
          <a:bodyPr>
            <a:normAutofit/>
          </a:bodyPr>
          <a:lstStyle/>
          <a:p>
            <a:r>
              <a:rPr lang="hr-HR" sz="3200" dirty="0"/>
              <a:t>Izrada standarda zanimanja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sz="1800" dirty="0" smtClean="0"/>
              <a:t>analiza strukture poslodavaca u sektoru, </a:t>
            </a:r>
            <a:r>
              <a:rPr lang="hr-HR" sz="1800" dirty="0"/>
              <a:t>odabir poslodavaca kojima će biti upućena anketa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sz="1800" dirty="0"/>
              <a:t>priprema </a:t>
            </a:r>
            <a:r>
              <a:rPr lang="hr-HR" sz="1800" dirty="0" smtClean="0"/>
              <a:t>ankete (HZZ), </a:t>
            </a:r>
            <a:r>
              <a:rPr lang="hr-HR" sz="1800" dirty="0"/>
              <a:t>slanje anketnih obrazaca odabranim poslodavcima, prikupljanje i grupiranje ispunjenih anketnih obrazaca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800" dirty="0" smtClean="0"/>
              <a:t>analiza </a:t>
            </a:r>
            <a:r>
              <a:rPr lang="pl-PL" sz="1800" dirty="0"/>
              <a:t>prikupljenih podataka, izrada dokumenta s zaključcima ankete</a:t>
            </a:r>
            <a:endParaRPr lang="hr-H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800" dirty="0" smtClean="0"/>
              <a:t>pisanje </a:t>
            </a:r>
            <a:r>
              <a:rPr lang="pl-PL" sz="1800" dirty="0"/>
              <a:t>standarda zanimanja</a:t>
            </a:r>
            <a:endParaRPr lang="hr-HR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4274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hr-HR" sz="1600" dirty="0" err="1"/>
              <a:t>K</a:t>
            </a:r>
            <a:r>
              <a:rPr lang="hr-HR" sz="1600" dirty="0" err="1" smtClean="0"/>
              <a:t>ontaktirano</a:t>
            </a:r>
            <a:r>
              <a:rPr lang="hr-HR" sz="1600" dirty="0" smtClean="0"/>
              <a:t> je 455 poslodavaca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 smtClean="0"/>
              <a:t>Anketu </a:t>
            </a:r>
            <a:r>
              <a:rPr lang="hr-HR" sz="1600" dirty="0"/>
              <a:t>je ispunilo </a:t>
            </a:r>
            <a:r>
              <a:rPr lang="hr-HR" sz="1600" dirty="0" smtClean="0"/>
              <a:t>66 poslodavaca, </a:t>
            </a:r>
            <a:r>
              <a:rPr lang="hr-HR" sz="1600" dirty="0"/>
              <a:t>19 velikih organizacija, 15 srednjih, 8 malih i 24 mikro </a:t>
            </a:r>
            <a:r>
              <a:rPr lang="hr-HR" sz="1600" dirty="0" smtClean="0"/>
              <a:t>organizacije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 smtClean="0"/>
              <a:t>Poslodavci su naveli ukupno 286 ključna posla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/>
              <a:t>Poslodavci su </a:t>
            </a:r>
            <a:r>
              <a:rPr lang="hr-HR" sz="1600" dirty="0" smtClean="0"/>
              <a:t>naveli </a:t>
            </a:r>
            <a:r>
              <a:rPr lang="hr-HR" sz="1600" dirty="0"/>
              <a:t>ukupno 799 potrebnih </a:t>
            </a:r>
            <a:r>
              <a:rPr lang="hr-HR" sz="1600" dirty="0" smtClean="0"/>
              <a:t>kompetencija, </a:t>
            </a:r>
            <a:br>
              <a:rPr lang="hr-HR" sz="1600" dirty="0" smtClean="0"/>
            </a:br>
            <a:r>
              <a:rPr lang="hr-HR" sz="1600" dirty="0" smtClean="0"/>
              <a:t>u prosjeku </a:t>
            </a:r>
            <a:r>
              <a:rPr lang="hr-HR" sz="1600" dirty="0"/>
              <a:t>12,1 navoda po </a:t>
            </a:r>
            <a:r>
              <a:rPr lang="hr-HR" sz="1600" dirty="0" smtClean="0"/>
              <a:t>poslodavcu</a:t>
            </a:r>
            <a:br>
              <a:rPr lang="hr-HR" sz="1600" dirty="0" smtClean="0"/>
            </a:br>
            <a:endParaRPr lang="hr-HR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6" y="2276872"/>
            <a:ext cx="8555048" cy="401145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538913"/>
            <a:ext cx="1219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993</TotalTime>
  <Words>1516</Words>
  <Application>Microsoft Office PowerPoint</Application>
  <PresentationFormat>On-screen Show (4:3)</PresentationFormat>
  <Paragraphs>264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Essential</vt:lpstr>
      <vt:lpstr>PowerPoint Presentation</vt:lpstr>
      <vt:lpstr>Uvodni pozdrav </vt:lpstr>
      <vt:lpstr>PowerPoint Presentation</vt:lpstr>
      <vt:lpstr>nositelj: </vt:lpstr>
      <vt:lpstr>Elementi projekta: </vt:lpstr>
      <vt:lpstr>Izrada standarda zanimanja</vt:lpstr>
      <vt:lpstr>PowerPoint Presentation</vt:lpstr>
      <vt:lpstr>Izrada standarda zanimanja</vt:lpstr>
      <vt:lpstr>Kontaktirano je 455 poslodavaca Anketu je ispunilo 66 poslodavaca, 19 velikih organizacija, 15 srednjih, 8 malih i 24 mikro organizacije Poslodavci su naveli ukupno 286 ključna posla Poslodavci su naveli ukupno 799 potrebnih kompetencija,  u prosjeku 12,1 navoda po poslodavcu </vt:lpstr>
      <vt:lpstr>2.11.2015. radionica grupiranja podataka ključni poslovi 9.11.2015. radionica grupiranja podataka kompetencije Vođenje radionica: Svjetlana Veseli</vt:lpstr>
      <vt:lpstr>PowerPoint Presentation</vt:lpstr>
      <vt:lpstr>3. 12. 2015. održane su 3 fokus grupe (odjevna tehnologija, tekstilna tehnologija i dizajn) 7. 12. 2015. održana je još jedna fokus grupa za dizajn 9. 12. 2015. održana je fokus grupa za obućarsku tehnologiju 10. 12. 2015. Okrugli stol, definiranje kompetencija stručnjaka, tekstilni dani</vt:lpstr>
      <vt:lpstr>Izrada standarda kvalifikacija</vt:lpstr>
      <vt:lpstr>Izrada standarda kvalifikacija</vt:lpstr>
      <vt:lpstr>Izrada standarda kvalifikacija</vt:lpstr>
      <vt:lpstr>Razvoj novih preddiplomskih programa na TTF-u</vt:lpstr>
      <vt:lpstr>Razvoj novih preddiplomskih programa na TTF-u</vt:lpstr>
      <vt:lpstr>Razvoj novih preddiplomskih programa na TTF-u</vt:lpstr>
      <vt:lpstr>Razvoj novih preddiplomskih programa na TTF-u</vt:lpstr>
      <vt:lpstr>Razvoj novih preddiplomskih programa na TTF-u</vt:lpstr>
      <vt:lpstr>PowerPoint Presentation</vt:lpstr>
      <vt:lpstr>Opremljeni prostori TTF-a </vt:lpstr>
      <vt:lpstr>Unaprjeđenje nastavničkih kompetencija</vt:lpstr>
      <vt:lpstr>PowerPoint Presentation</vt:lpstr>
      <vt:lpstr>Unaprjeđenje nastavničkih kompetencija</vt:lpstr>
      <vt:lpstr>Razvoj modela obavljanja studentske prakse</vt:lpstr>
      <vt:lpstr>Provedba mjera za povećanje broja studenata koji završavaju studij</vt:lpstr>
      <vt:lpstr>PowerPoint Presentation</vt:lpstr>
      <vt:lpstr>PowerPoint Presentation</vt:lpstr>
      <vt:lpstr>Promidžba i vidljivost</vt:lpstr>
      <vt:lpstr>Upravljanje projektom i administracija</vt:lpstr>
      <vt:lpstr>  Osvrt predstavnika partnerskih institucija   </vt:lpstr>
      <vt:lpstr>PowerPoint Presentation</vt:lpstr>
    </vt:vector>
  </TitlesOfParts>
  <Company>Sveučilište u Zagrebu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standarda kvalifikacija i preddiplomskih studijskih programa na Tekstilno-tehnološkom fakultetu</dc:title>
  <dc:creator>Marija Potocic</dc:creator>
  <cp:lastModifiedBy>Marija Potocic</cp:lastModifiedBy>
  <cp:revision>87</cp:revision>
  <dcterms:created xsi:type="dcterms:W3CDTF">2015-07-13T10:10:21Z</dcterms:created>
  <dcterms:modified xsi:type="dcterms:W3CDTF">2016-09-15T14:33:03Z</dcterms:modified>
</cp:coreProperties>
</file>